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Asap Condensed Bold" charset="1" panose="020F0806030202060203"/>
      <p:regular r:id="rId31"/>
    </p:embeddedFont>
    <p:embeddedFont>
      <p:font typeface="Zing Rust Base Rough" charset="1" panose="00000600000000000000"/>
      <p:regular r:id="rId32"/>
    </p:embeddedFont>
    <p:embeddedFont>
      <p:font typeface="Edo" charset="1" panose="02000000000000000000"/>
      <p:regular r:id="rId33"/>
    </p:embeddedFont>
    <p:embeddedFont>
      <p:font typeface="DM Sans Bold" charset="1" panose="00000000000000000000"/>
      <p:regular r:id="rId34"/>
    </p:embeddedFont>
    <p:embeddedFont>
      <p:font typeface="DM Sans" charset="1" panose="00000000000000000000"/>
      <p:regular r:id="rId35"/>
    </p:embeddedFont>
    <p:embeddedFont>
      <p:font typeface="Chewy" charset="1" panose="02000000000000000000"/>
      <p:regular r:id="rId36"/>
    </p:embeddedFont>
    <p:embeddedFont>
      <p:font typeface="DM Serif Display" charset="1" panose="00000000000000000000"/>
      <p:regular r:id="rId37"/>
    </p:embeddedFont>
    <p:embeddedFont>
      <p:font typeface="Open Sauce Bold" charset="1" panose="00000800000000000000"/>
      <p:regular r:id="rId38"/>
    </p:embeddedFont>
    <p:embeddedFont>
      <p:font typeface="Open Sauce" charset="1" panose="00000500000000000000"/>
      <p:regular r:id="rId39"/>
    </p:embeddedFont>
    <p:embeddedFont>
      <p:font typeface="Open Sauce Semi-Bold" charset="1" panose="0000070000000000000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9.png" Type="http://schemas.openxmlformats.org/officeDocument/2006/relationships/image"/><Relationship Id="rId4" Target="../media/image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9.png" Type="http://schemas.openxmlformats.org/officeDocument/2006/relationships/image"/><Relationship Id="rId4" Target="../media/image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5.jpeg" Type="http://schemas.openxmlformats.org/officeDocument/2006/relationships/image"/><Relationship Id="rId4" Target="../media/image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jpeg" Type="http://schemas.openxmlformats.org/officeDocument/2006/relationships/image"/><Relationship Id="rId6"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1.jpeg" Type="http://schemas.openxmlformats.org/officeDocument/2006/relationships/image"/><Relationship Id="rId6"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 Id="rId7"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7.png" Type="http://schemas.openxmlformats.org/officeDocument/2006/relationships/image"/><Relationship Id="rId4"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7.png" Type="http://schemas.openxmlformats.org/officeDocument/2006/relationships/image"/><Relationship Id="rId4" Target="../media/image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8.png" Type="http://schemas.openxmlformats.org/officeDocument/2006/relationships/image"/><Relationship Id="rId4"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10800000">
            <a:off x="-305894" y="-3688139"/>
            <a:ext cx="8583305" cy="7376277"/>
            <a:chOff x="0" y="0"/>
            <a:chExt cx="812800" cy="698500"/>
          </a:xfrm>
        </p:grpSpPr>
        <p:sp>
          <p:nvSpPr>
            <p:cNvPr name="Freeform 3" id="3"/>
            <p:cNvSpPr/>
            <p:nvPr/>
          </p:nvSpPr>
          <p:spPr>
            <a:xfrm flipH="false" flipV="false" rot="0">
              <a:off x="2252" y="0"/>
              <a:ext cx="808297" cy="698500"/>
            </a:xfrm>
            <a:custGeom>
              <a:avLst/>
              <a:gdLst/>
              <a:ahLst/>
              <a:cxnLst/>
              <a:rect r="r" b="b" t="t" l="l"/>
              <a:pathLst>
                <a:path h="698500" w="808297">
                  <a:moveTo>
                    <a:pt x="804651" y="359385"/>
                  </a:moveTo>
                  <a:lnTo>
                    <a:pt x="613245" y="688365"/>
                  </a:lnTo>
                  <a:cubicBezTo>
                    <a:pt x="609594" y="694640"/>
                    <a:pt x="602882" y="698500"/>
                    <a:pt x="595622" y="698500"/>
                  </a:cubicBezTo>
                  <a:lnTo>
                    <a:pt x="212674" y="698500"/>
                  </a:lnTo>
                  <a:cubicBezTo>
                    <a:pt x="205414" y="698500"/>
                    <a:pt x="198702" y="694640"/>
                    <a:pt x="195051" y="688365"/>
                  </a:cubicBezTo>
                  <a:lnTo>
                    <a:pt x="3645" y="359385"/>
                  </a:lnTo>
                  <a:cubicBezTo>
                    <a:pt x="0" y="353120"/>
                    <a:pt x="0" y="345380"/>
                    <a:pt x="3645" y="339115"/>
                  </a:cubicBezTo>
                  <a:lnTo>
                    <a:pt x="195051" y="10135"/>
                  </a:lnTo>
                  <a:cubicBezTo>
                    <a:pt x="198702" y="3860"/>
                    <a:pt x="205414" y="0"/>
                    <a:pt x="212674" y="0"/>
                  </a:cubicBezTo>
                  <a:lnTo>
                    <a:pt x="595622" y="0"/>
                  </a:lnTo>
                  <a:cubicBezTo>
                    <a:pt x="602882" y="0"/>
                    <a:pt x="609594" y="3860"/>
                    <a:pt x="613245" y="10135"/>
                  </a:cubicBezTo>
                  <a:lnTo>
                    <a:pt x="804651" y="339115"/>
                  </a:lnTo>
                  <a:cubicBezTo>
                    <a:pt x="808296" y="345380"/>
                    <a:pt x="808296" y="353120"/>
                    <a:pt x="804651" y="359385"/>
                  </a:cubicBezTo>
                  <a:close/>
                </a:path>
              </a:pathLst>
            </a:custGeom>
            <a:gradFill rotWithShape="true">
              <a:gsLst>
                <a:gs pos="0">
                  <a:srgbClr val="430610">
                    <a:alpha val="100000"/>
                  </a:srgbClr>
                </a:gs>
                <a:gs pos="50000">
                  <a:srgbClr val="75131A">
                    <a:alpha val="100000"/>
                  </a:srgbClr>
                </a:gs>
                <a:gs pos="100000">
                  <a:srgbClr val="75131A">
                    <a:alpha val="100000"/>
                  </a:srgbClr>
                </a:gs>
              </a:gsLst>
              <a:lin ang="0"/>
            </a:gradFill>
          </p:spPr>
        </p:sp>
        <p:sp>
          <p:nvSpPr>
            <p:cNvPr name="TextBox 4" id="4"/>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10800000">
            <a:off x="-487965" y="6735035"/>
            <a:ext cx="8583305" cy="7376277"/>
            <a:chOff x="0" y="0"/>
            <a:chExt cx="812800" cy="698500"/>
          </a:xfrm>
        </p:grpSpPr>
        <p:sp>
          <p:nvSpPr>
            <p:cNvPr name="Freeform 6" id="6"/>
            <p:cNvSpPr/>
            <p:nvPr/>
          </p:nvSpPr>
          <p:spPr>
            <a:xfrm flipH="false" flipV="false" rot="0">
              <a:off x="2252" y="0"/>
              <a:ext cx="808297" cy="698500"/>
            </a:xfrm>
            <a:custGeom>
              <a:avLst/>
              <a:gdLst/>
              <a:ahLst/>
              <a:cxnLst/>
              <a:rect r="r" b="b" t="t" l="l"/>
              <a:pathLst>
                <a:path h="698500" w="808297">
                  <a:moveTo>
                    <a:pt x="804651" y="359385"/>
                  </a:moveTo>
                  <a:lnTo>
                    <a:pt x="613245" y="688365"/>
                  </a:lnTo>
                  <a:cubicBezTo>
                    <a:pt x="609594" y="694640"/>
                    <a:pt x="602882" y="698500"/>
                    <a:pt x="595622" y="698500"/>
                  </a:cubicBezTo>
                  <a:lnTo>
                    <a:pt x="212674" y="698500"/>
                  </a:lnTo>
                  <a:cubicBezTo>
                    <a:pt x="205414" y="698500"/>
                    <a:pt x="198702" y="694640"/>
                    <a:pt x="195051" y="688365"/>
                  </a:cubicBezTo>
                  <a:lnTo>
                    <a:pt x="3645" y="359385"/>
                  </a:lnTo>
                  <a:cubicBezTo>
                    <a:pt x="0" y="353120"/>
                    <a:pt x="0" y="345380"/>
                    <a:pt x="3645" y="339115"/>
                  </a:cubicBezTo>
                  <a:lnTo>
                    <a:pt x="195051" y="10135"/>
                  </a:lnTo>
                  <a:cubicBezTo>
                    <a:pt x="198702" y="3860"/>
                    <a:pt x="205414" y="0"/>
                    <a:pt x="212674" y="0"/>
                  </a:cubicBezTo>
                  <a:lnTo>
                    <a:pt x="595622" y="0"/>
                  </a:lnTo>
                  <a:cubicBezTo>
                    <a:pt x="602882" y="0"/>
                    <a:pt x="609594" y="3860"/>
                    <a:pt x="613245" y="10135"/>
                  </a:cubicBezTo>
                  <a:lnTo>
                    <a:pt x="804651" y="339115"/>
                  </a:lnTo>
                  <a:cubicBezTo>
                    <a:pt x="808296" y="345380"/>
                    <a:pt x="808296" y="353120"/>
                    <a:pt x="804651" y="359385"/>
                  </a:cubicBezTo>
                  <a:close/>
                </a:path>
              </a:pathLst>
            </a:custGeom>
            <a:gradFill rotWithShape="true">
              <a:gsLst>
                <a:gs pos="0">
                  <a:srgbClr val="430610">
                    <a:alpha val="100000"/>
                  </a:srgbClr>
                </a:gs>
                <a:gs pos="50000">
                  <a:srgbClr val="75131A">
                    <a:alpha val="100000"/>
                  </a:srgbClr>
                </a:gs>
                <a:gs pos="100000">
                  <a:srgbClr val="75131A">
                    <a:alpha val="100000"/>
                  </a:srgbClr>
                </a:gs>
              </a:gsLst>
              <a:lin ang="0"/>
            </a:gradFill>
          </p:spPr>
        </p:sp>
        <p:sp>
          <p:nvSpPr>
            <p:cNvPr name="TextBox 7" id="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872035" y="0"/>
            <a:ext cx="7397393" cy="10287000"/>
            <a:chOff x="63500" y="63500"/>
            <a:chExt cx="812800" cy="1130300"/>
          </a:xfrm>
        </p:grpSpPr>
        <p:sp>
          <p:nvSpPr>
            <p:cNvPr name="Freeform 9" id="9"/>
            <p:cNvSpPr/>
            <p:nvPr/>
          </p:nvSpPr>
          <p:spPr>
            <a:xfrm flipH="false" flipV="false" rot="0">
              <a:off x="0" y="0"/>
              <a:ext cx="812800" cy="1130300"/>
            </a:xfrm>
            <a:custGeom>
              <a:avLst/>
              <a:gdLst/>
              <a:ahLst/>
              <a:cxnLst/>
              <a:rect r="r" b="b" t="t" l="l"/>
              <a:pathLst>
                <a:path h="1130300" w="812800">
                  <a:moveTo>
                    <a:pt x="431800" y="0"/>
                  </a:moveTo>
                  <a:lnTo>
                    <a:pt x="0" y="0"/>
                  </a:lnTo>
                  <a:lnTo>
                    <a:pt x="0" y="1130300"/>
                  </a:lnTo>
                  <a:lnTo>
                    <a:pt x="431800" y="1130300"/>
                  </a:lnTo>
                  <a:lnTo>
                    <a:pt x="812800" y="571500"/>
                  </a:lnTo>
                  <a:close/>
                </a:path>
              </a:pathLst>
            </a:custGeom>
            <a:blipFill>
              <a:blip r:embed="rId2"/>
              <a:stretch>
                <a:fillRect l="-73611" t="0" r="-73611" b="0"/>
              </a:stretch>
            </a:blipFill>
          </p:spPr>
        </p:sp>
      </p:grpSp>
      <p:grpSp>
        <p:nvGrpSpPr>
          <p:cNvPr name="Group 10" id="10"/>
          <p:cNvGrpSpPr/>
          <p:nvPr/>
        </p:nvGrpSpPr>
        <p:grpSpPr>
          <a:xfrm rot="0">
            <a:off x="1762690" y="2861779"/>
            <a:ext cx="5310188" cy="4563443"/>
            <a:chOff x="0" y="0"/>
            <a:chExt cx="812800" cy="698500"/>
          </a:xfrm>
        </p:grpSpPr>
        <p:sp>
          <p:nvSpPr>
            <p:cNvPr name="Freeform 11" id="11"/>
            <p:cNvSpPr/>
            <p:nvPr/>
          </p:nvSpPr>
          <p:spPr>
            <a:xfrm flipH="false" flipV="false" rot="0">
              <a:off x="5319" y="0"/>
              <a:ext cx="802161" cy="698500"/>
            </a:xfrm>
            <a:custGeom>
              <a:avLst/>
              <a:gdLst/>
              <a:ahLst/>
              <a:cxnLst/>
              <a:rect r="r" b="b" t="t" l="l"/>
              <a:pathLst>
                <a:path h="698500" w="802161">
                  <a:moveTo>
                    <a:pt x="793550" y="373193"/>
                  </a:moveTo>
                  <a:lnTo>
                    <a:pt x="618212" y="674557"/>
                  </a:lnTo>
                  <a:cubicBezTo>
                    <a:pt x="609587" y="689381"/>
                    <a:pt x="593730" y="698500"/>
                    <a:pt x="576580" y="698500"/>
                  </a:cubicBezTo>
                  <a:lnTo>
                    <a:pt x="225582" y="698500"/>
                  </a:lnTo>
                  <a:cubicBezTo>
                    <a:pt x="208432" y="698500"/>
                    <a:pt x="192575" y="689381"/>
                    <a:pt x="183950" y="674557"/>
                  </a:cubicBezTo>
                  <a:lnTo>
                    <a:pt x="8612" y="373193"/>
                  </a:lnTo>
                  <a:cubicBezTo>
                    <a:pt x="0" y="358392"/>
                    <a:pt x="0" y="340108"/>
                    <a:pt x="8612" y="325307"/>
                  </a:cubicBezTo>
                  <a:lnTo>
                    <a:pt x="183950" y="23943"/>
                  </a:lnTo>
                  <a:cubicBezTo>
                    <a:pt x="192575" y="9119"/>
                    <a:pt x="208432" y="0"/>
                    <a:pt x="225582" y="0"/>
                  </a:cubicBezTo>
                  <a:lnTo>
                    <a:pt x="576580" y="0"/>
                  </a:lnTo>
                  <a:cubicBezTo>
                    <a:pt x="593730" y="0"/>
                    <a:pt x="609587" y="9119"/>
                    <a:pt x="618212" y="23943"/>
                  </a:cubicBezTo>
                  <a:lnTo>
                    <a:pt x="793550" y="325307"/>
                  </a:lnTo>
                  <a:cubicBezTo>
                    <a:pt x="802162" y="340108"/>
                    <a:pt x="802162" y="358392"/>
                    <a:pt x="793550" y="373193"/>
                  </a:cubicBezTo>
                  <a:close/>
                </a:path>
              </a:pathLst>
            </a:custGeom>
            <a:solidFill>
              <a:srgbClr val="E5B51C"/>
            </a:solidFill>
          </p:spPr>
        </p:sp>
        <p:sp>
          <p:nvSpPr>
            <p:cNvPr name="TextBox 12" id="12"/>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5717106" y="6314529"/>
            <a:ext cx="3724554" cy="3200788"/>
            <a:chOff x="0" y="0"/>
            <a:chExt cx="812800" cy="698500"/>
          </a:xfrm>
        </p:grpSpPr>
        <p:sp>
          <p:nvSpPr>
            <p:cNvPr name="Freeform 14" id="14"/>
            <p:cNvSpPr/>
            <p:nvPr/>
          </p:nvSpPr>
          <p:spPr>
            <a:xfrm flipH="false" flipV="false" rot="0">
              <a:off x="7584" y="0"/>
              <a:ext cx="797632" cy="698500"/>
            </a:xfrm>
            <a:custGeom>
              <a:avLst/>
              <a:gdLst/>
              <a:ahLst/>
              <a:cxnLst/>
              <a:rect r="r" b="b" t="t" l="l"/>
              <a:pathLst>
                <a:path h="698500" w="797632">
                  <a:moveTo>
                    <a:pt x="785355" y="383386"/>
                  </a:moveTo>
                  <a:lnTo>
                    <a:pt x="621877" y="664364"/>
                  </a:lnTo>
                  <a:cubicBezTo>
                    <a:pt x="609581" y="685498"/>
                    <a:pt x="586974" y="698500"/>
                    <a:pt x="562522" y="698500"/>
                  </a:cubicBezTo>
                  <a:lnTo>
                    <a:pt x="235110" y="698500"/>
                  </a:lnTo>
                  <a:cubicBezTo>
                    <a:pt x="210658" y="698500"/>
                    <a:pt x="188051" y="685498"/>
                    <a:pt x="175755" y="664364"/>
                  </a:cubicBezTo>
                  <a:lnTo>
                    <a:pt x="12277" y="383386"/>
                  </a:lnTo>
                  <a:cubicBezTo>
                    <a:pt x="0" y="362285"/>
                    <a:pt x="0" y="336215"/>
                    <a:pt x="12277" y="315114"/>
                  </a:cubicBezTo>
                  <a:lnTo>
                    <a:pt x="175755" y="34136"/>
                  </a:lnTo>
                  <a:cubicBezTo>
                    <a:pt x="188051" y="13002"/>
                    <a:pt x="210658" y="0"/>
                    <a:pt x="235110" y="0"/>
                  </a:cubicBezTo>
                  <a:lnTo>
                    <a:pt x="562522" y="0"/>
                  </a:lnTo>
                  <a:cubicBezTo>
                    <a:pt x="586974" y="0"/>
                    <a:pt x="609581" y="13002"/>
                    <a:pt x="621877" y="34136"/>
                  </a:cubicBezTo>
                  <a:lnTo>
                    <a:pt x="785355" y="315114"/>
                  </a:lnTo>
                  <a:cubicBezTo>
                    <a:pt x="797632" y="336215"/>
                    <a:pt x="797632" y="362285"/>
                    <a:pt x="785355" y="383386"/>
                  </a:cubicBezTo>
                  <a:close/>
                </a:path>
              </a:pathLst>
            </a:custGeom>
            <a:solidFill>
              <a:srgbClr val="E5B51C"/>
            </a:solidFill>
          </p:spPr>
        </p:sp>
        <p:sp>
          <p:nvSpPr>
            <p:cNvPr name="TextBox 15" id="15"/>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5853659" y="956716"/>
            <a:ext cx="3724554" cy="3200788"/>
            <a:chOff x="0" y="0"/>
            <a:chExt cx="812800" cy="698500"/>
          </a:xfrm>
        </p:grpSpPr>
        <p:sp>
          <p:nvSpPr>
            <p:cNvPr name="Freeform 17" id="17"/>
            <p:cNvSpPr/>
            <p:nvPr/>
          </p:nvSpPr>
          <p:spPr>
            <a:xfrm flipH="false" flipV="false" rot="0">
              <a:off x="7584" y="0"/>
              <a:ext cx="797632" cy="698500"/>
            </a:xfrm>
            <a:custGeom>
              <a:avLst/>
              <a:gdLst/>
              <a:ahLst/>
              <a:cxnLst/>
              <a:rect r="r" b="b" t="t" l="l"/>
              <a:pathLst>
                <a:path h="698500" w="797632">
                  <a:moveTo>
                    <a:pt x="785355" y="383386"/>
                  </a:moveTo>
                  <a:lnTo>
                    <a:pt x="621877" y="664364"/>
                  </a:lnTo>
                  <a:cubicBezTo>
                    <a:pt x="609581" y="685498"/>
                    <a:pt x="586974" y="698500"/>
                    <a:pt x="562522" y="698500"/>
                  </a:cubicBezTo>
                  <a:lnTo>
                    <a:pt x="235110" y="698500"/>
                  </a:lnTo>
                  <a:cubicBezTo>
                    <a:pt x="210658" y="698500"/>
                    <a:pt x="188051" y="685498"/>
                    <a:pt x="175755" y="664364"/>
                  </a:cubicBezTo>
                  <a:lnTo>
                    <a:pt x="12277" y="383386"/>
                  </a:lnTo>
                  <a:cubicBezTo>
                    <a:pt x="0" y="362285"/>
                    <a:pt x="0" y="336215"/>
                    <a:pt x="12277" y="315114"/>
                  </a:cubicBezTo>
                  <a:lnTo>
                    <a:pt x="175755" y="34136"/>
                  </a:lnTo>
                  <a:cubicBezTo>
                    <a:pt x="188051" y="13002"/>
                    <a:pt x="210658" y="0"/>
                    <a:pt x="235110" y="0"/>
                  </a:cubicBezTo>
                  <a:lnTo>
                    <a:pt x="562522" y="0"/>
                  </a:lnTo>
                  <a:cubicBezTo>
                    <a:pt x="586974" y="0"/>
                    <a:pt x="609581" y="13002"/>
                    <a:pt x="621877" y="34136"/>
                  </a:cubicBezTo>
                  <a:lnTo>
                    <a:pt x="785355" y="315114"/>
                  </a:lnTo>
                  <a:cubicBezTo>
                    <a:pt x="797632" y="336215"/>
                    <a:pt x="797632" y="362285"/>
                    <a:pt x="785355" y="383386"/>
                  </a:cubicBezTo>
                  <a:close/>
                </a:path>
              </a:pathLst>
            </a:custGeom>
            <a:solidFill>
              <a:srgbClr val="E5B51C"/>
            </a:solidFill>
          </p:spPr>
        </p:sp>
        <p:sp>
          <p:nvSpPr>
            <p:cNvPr name="TextBox 18" id="18"/>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9" id="19"/>
          <p:cNvGrpSpPr/>
          <p:nvPr/>
        </p:nvGrpSpPr>
        <p:grpSpPr>
          <a:xfrm rot="0">
            <a:off x="2170753" y="3212458"/>
            <a:ext cx="4494061" cy="3862083"/>
            <a:chOff x="0" y="0"/>
            <a:chExt cx="812800" cy="698500"/>
          </a:xfrm>
        </p:grpSpPr>
        <p:sp>
          <p:nvSpPr>
            <p:cNvPr name="Freeform 20" id="20"/>
            <p:cNvSpPr/>
            <p:nvPr/>
          </p:nvSpPr>
          <p:spPr>
            <a:xfrm flipH="false" flipV="false" rot="0">
              <a:off x="6285" y="0"/>
              <a:ext cx="800230" cy="698500"/>
            </a:xfrm>
            <a:custGeom>
              <a:avLst/>
              <a:gdLst/>
              <a:ahLst/>
              <a:cxnLst/>
              <a:rect r="r" b="b" t="t" l="l"/>
              <a:pathLst>
                <a:path h="698500" w="800230">
                  <a:moveTo>
                    <a:pt x="790055" y="377541"/>
                  </a:moveTo>
                  <a:lnTo>
                    <a:pt x="619775" y="670209"/>
                  </a:lnTo>
                  <a:cubicBezTo>
                    <a:pt x="609584" y="687724"/>
                    <a:pt x="590848" y="698500"/>
                    <a:pt x="570584" y="698500"/>
                  </a:cubicBezTo>
                  <a:lnTo>
                    <a:pt x="229646" y="698500"/>
                  </a:lnTo>
                  <a:cubicBezTo>
                    <a:pt x="209382" y="698500"/>
                    <a:pt x="190646" y="687724"/>
                    <a:pt x="180455" y="670209"/>
                  </a:cubicBezTo>
                  <a:lnTo>
                    <a:pt x="10175" y="377541"/>
                  </a:lnTo>
                  <a:cubicBezTo>
                    <a:pt x="0" y="360053"/>
                    <a:pt x="0" y="338447"/>
                    <a:pt x="10175" y="320959"/>
                  </a:cubicBezTo>
                  <a:lnTo>
                    <a:pt x="180455" y="28291"/>
                  </a:lnTo>
                  <a:cubicBezTo>
                    <a:pt x="190646" y="10776"/>
                    <a:pt x="209382" y="0"/>
                    <a:pt x="229646" y="0"/>
                  </a:cubicBezTo>
                  <a:lnTo>
                    <a:pt x="570584" y="0"/>
                  </a:lnTo>
                  <a:cubicBezTo>
                    <a:pt x="590848" y="0"/>
                    <a:pt x="609584" y="10776"/>
                    <a:pt x="619775" y="28291"/>
                  </a:cubicBezTo>
                  <a:lnTo>
                    <a:pt x="790055" y="320959"/>
                  </a:lnTo>
                  <a:cubicBezTo>
                    <a:pt x="800230" y="338447"/>
                    <a:pt x="800230" y="360053"/>
                    <a:pt x="790055" y="377541"/>
                  </a:cubicBezTo>
                  <a:close/>
                </a:path>
              </a:pathLst>
            </a:custGeom>
            <a:blipFill>
              <a:blip r:embed="rId3"/>
              <a:stretch>
                <a:fillRect l="-15925" t="0" r="-15925" b="0"/>
              </a:stretch>
            </a:blipFill>
          </p:spPr>
        </p:sp>
      </p:grpSp>
      <p:grpSp>
        <p:nvGrpSpPr>
          <p:cNvPr name="Group 21" id="21"/>
          <p:cNvGrpSpPr/>
          <p:nvPr/>
        </p:nvGrpSpPr>
        <p:grpSpPr>
          <a:xfrm rot="0">
            <a:off x="6063009" y="6611789"/>
            <a:ext cx="3032749" cy="2606268"/>
            <a:chOff x="0" y="0"/>
            <a:chExt cx="812800" cy="698500"/>
          </a:xfrm>
        </p:grpSpPr>
        <p:sp>
          <p:nvSpPr>
            <p:cNvPr name="Freeform 22" id="22"/>
            <p:cNvSpPr/>
            <p:nvPr/>
          </p:nvSpPr>
          <p:spPr>
            <a:xfrm flipH="false" flipV="false" rot="0">
              <a:off x="9314" y="0"/>
              <a:ext cx="794173" cy="698500"/>
            </a:xfrm>
            <a:custGeom>
              <a:avLst/>
              <a:gdLst/>
              <a:ahLst/>
              <a:cxnLst/>
              <a:rect r="r" b="b" t="t" l="l"/>
              <a:pathLst>
                <a:path h="698500" w="794173">
                  <a:moveTo>
                    <a:pt x="779094" y="391173"/>
                  </a:moveTo>
                  <a:lnTo>
                    <a:pt x="624678" y="656577"/>
                  </a:lnTo>
                  <a:cubicBezTo>
                    <a:pt x="609576" y="682532"/>
                    <a:pt x="581812" y="698500"/>
                    <a:pt x="551783" y="698500"/>
                  </a:cubicBezTo>
                  <a:lnTo>
                    <a:pt x="242389" y="698500"/>
                  </a:lnTo>
                  <a:cubicBezTo>
                    <a:pt x="212360" y="698500"/>
                    <a:pt x="184596" y="682532"/>
                    <a:pt x="169494" y="656577"/>
                  </a:cubicBezTo>
                  <a:lnTo>
                    <a:pt x="15078" y="391173"/>
                  </a:lnTo>
                  <a:cubicBezTo>
                    <a:pt x="0" y="365258"/>
                    <a:pt x="0" y="333242"/>
                    <a:pt x="15078" y="307327"/>
                  </a:cubicBezTo>
                  <a:lnTo>
                    <a:pt x="169494" y="41923"/>
                  </a:lnTo>
                  <a:cubicBezTo>
                    <a:pt x="184596" y="15968"/>
                    <a:pt x="212360" y="0"/>
                    <a:pt x="242389" y="0"/>
                  </a:cubicBezTo>
                  <a:lnTo>
                    <a:pt x="551783" y="0"/>
                  </a:lnTo>
                  <a:cubicBezTo>
                    <a:pt x="581812" y="0"/>
                    <a:pt x="609576" y="15968"/>
                    <a:pt x="624678" y="41923"/>
                  </a:cubicBezTo>
                  <a:lnTo>
                    <a:pt x="779094" y="307327"/>
                  </a:lnTo>
                  <a:cubicBezTo>
                    <a:pt x="794172" y="333242"/>
                    <a:pt x="794172" y="365258"/>
                    <a:pt x="779094" y="391173"/>
                  </a:cubicBezTo>
                  <a:close/>
                </a:path>
              </a:pathLst>
            </a:custGeom>
            <a:blipFill>
              <a:blip r:embed="rId4"/>
              <a:stretch>
                <a:fillRect l="-16513" t="0" r="-16513" b="0"/>
              </a:stretch>
            </a:blipFill>
          </p:spPr>
        </p:sp>
      </p:grpSp>
      <p:grpSp>
        <p:nvGrpSpPr>
          <p:cNvPr name="Group 23" id="23"/>
          <p:cNvGrpSpPr/>
          <p:nvPr/>
        </p:nvGrpSpPr>
        <p:grpSpPr>
          <a:xfrm rot="0">
            <a:off x="6199562" y="1253976"/>
            <a:ext cx="3032749" cy="2606268"/>
            <a:chOff x="0" y="0"/>
            <a:chExt cx="812800" cy="698500"/>
          </a:xfrm>
        </p:grpSpPr>
        <p:sp>
          <p:nvSpPr>
            <p:cNvPr name="Freeform 24" id="24"/>
            <p:cNvSpPr/>
            <p:nvPr/>
          </p:nvSpPr>
          <p:spPr>
            <a:xfrm flipH="false" flipV="false" rot="0">
              <a:off x="9314" y="0"/>
              <a:ext cx="794173" cy="698500"/>
            </a:xfrm>
            <a:custGeom>
              <a:avLst/>
              <a:gdLst/>
              <a:ahLst/>
              <a:cxnLst/>
              <a:rect r="r" b="b" t="t" l="l"/>
              <a:pathLst>
                <a:path h="698500" w="794173">
                  <a:moveTo>
                    <a:pt x="779094" y="391173"/>
                  </a:moveTo>
                  <a:lnTo>
                    <a:pt x="624678" y="656577"/>
                  </a:lnTo>
                  <a:cubicBezTo>
                    <a:pt x="609576" y="682532"/>
                    <a:pt x="581812" y="698500"/>
                    <a:pt x="551783" y="698500"/>
                  </a:cubicBezTo>
                  <a:lnTo>
                    <a:pt x="242389" y="698500"/>
                  </a:lnTo>
                  <a:cubicBezTo>
                    <a:pt x="212360" y="698500"/>
                    <a:pt x="184596" y="682532"/>
                    <a:pt x="169494" y="656577"/>
                  </a:cubicBezTo>
                  <a:lnTo>
                    <a:pt x="15078" y="391173"/>
                  </a:lnTo>
                  <a:cubicBezTo>
                    <a:pt x="0" y="365258"/>
                    <a:pt x="0" y="333242"/>
                    <a:pt x="15078" y="307327"/>
                  </a:cubicBezTo>
                  <a:lnTo>
                    <a:pt x="169494" y="41923"/>
                  </a:lnTo>
                  <a:cubicBezTo>
                    <a:pt x="184596" y="15968"/>
                    <a:pt x="212360" y="0"/>
                    <a:pt x="242389" y="0"/>
                  </a:cubicBezTo>
                  <a:lnTo>
                    <a:pt x="551783" y="0"/>
                  </a:lnTo>
                  <a:cubicBezTo>
                    <a:pt x="581812" y="0"/>
                    <a:pt x="609576" y="15968"/>
                    <a:pt x="624678" y="41923"/>
                  </a:cubicBezTo>
                  <a:lnTo>
                    <a:pt x="779094" y="307327"/>
                  </a:lnTo>
                  <a:cubicBezTo>
                    <a:pt x="794172" y="333242"/>
                    <a:pt x="794172" y="365258"/>
                    <a:pt x="779094" y="391173"/>
                  </a:cubicBezTo>
                  <a:close/>
                </a:path>
              </a:pathLst>
            </a:custGeom>
            <a:blipFill>
              <a:blip r:embed="rId5"/>
              <a:stretch>
                <a:fillRect l="-29816" t="0" r="-29816" b="0"/>
              </a:stretch>
            </a:blipFill>
          </p:spPr>
        </p:sp>
      </p:grpSp>
      <p:grpSp>
        <p:nvGrpSpPr>
          <p:cNvPr name="Group 25" id="25"/>
          <p:cNvGrpSpPr/>
          <p:nvPr/>
        </p:nvGrpSpPr>
        <p:grpSpPr>
          <a:xfrm rot="0">
            <a:off x="2236186" y="-1192511"/>
            <a:ext cx="4363196" cy="3749621"/>
            <a:chOff x="0" y="0"/>
            <a:chExt cx="812800" cy="698500"/>
          </a:xfrm>
        </p:grpSpPr>
        <p:sp>
          <p:nvSpPr>
            <p:cNvPr name="Freeform 26" id="26"/>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27" id="2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5853659" y="4376283"/>
            <a:ext cx="2000835" cy="1719468"/>
            <a:chOff x="0" y="0"/>
            <a:chExt cx="812800" cy="698500"/>
          </a:xfrm>
        </p:grpSpPr>
        <p:sp>
          <p:nvSpPr>
            <p:cNvPr name="Freeform 29" id="29"/>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30" id="30"/>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31" id="31"/>
          <p:cNvGrpSpPr/>
          <p:nvPr/>
        </p:nvGrpSpPr>
        <p:grpSpPr>
          <a:xfrm rot="0">
            <a:off x="8095340" y="275818"/>
            <a:ext cx="2000835" cy="1719468"/>
            <a:chOff x="0" y="0"/>
            <a:chExt cx="812800" cy="698500"/>
          </a:xfrm>
        </p:grpSpPr>
        <p:sp>
          <p:nvSpPr>
            <p:cNvPr name="Freeform 32" id="32"/>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33" id="33"/>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34" id="34"/>
          <p:cNvGrpSpPr/>
          <p:nvPr/>
        </p:nvGrpSpPr>
        <p:grpSpPr>
          <a:xfrm rot="0">
            <a:off x="8095340" y="8285447"/>
            <a:ext cx="2000835" cy="1719468"/>
            <a:chOff x="0" y="0"/>
            <a:chExt cx="812800" cy="698500"/>
          </a:xfrm>
        </p:grpSpPr>
        <p:sp>
          <p:nvSpPr>
            <p:cNvPr name="Freeform 35" id="35"/>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36" id="36"/>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37" id="37"/>
          <p:cNvGrpSpPr/>
          <p:nvPr/>
        </p:nvGrpSpPr>
        <p:grpSpPr>
          <a:xfrm rot="0">
            <a:off x="2038942" y="7730021"/>
            <a:ext cx="4363196" cy="3749621"/>
            <a:chOff x="0" y="0"/>
            <a:chExt cx="812800" cy="698500"/>
          </a:xfrm>
        </p:grpSpPr>
        <p:sp>
          <p:nvSpPr>
            <p:cNvPr name="Freeform 38" id="38"/>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39" id="39"/>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40" id="40"/>
          <p:cNvGrpSpPr/>
          <p:nvPr/>
        </p:nvGrpSpPr>
        <p:grpSpPr>
          <a:xfrm rot="-10800000">
            <a:off x="10984127" y="-452777"/>
            <a:ext cx="12967085" cy="11143588"/>
            <a:chOff x="0" y="0"/>
            <a:chExt cx="812800" cy="698500"/>
          </a:xfrm>
        </p:grpSpPr>
        <p:sp>
          <p:nvSpPr>
            <p:cNvPr name="Freeform 41" id="41"/>
            <p:cNvSpPr/>
            <p:nvPr/>
          </p:nvSpPr>
          <p:spPr>
            <a:xfrm flipH="false" flipV="false" rot="0">
              <a:off x="1490" y="0"/>
              <a:ext cx="809819" cy="698500"/>
            </a:xfrm>
            <a:custGeom>
              <a:avLst/>
              <a:gdLst/>
              <a:ahLst/>
              <a:cxnLst/>
              <a:rect r="r" b="b" t="t" l="l"/>
              <a:pathLst>
                <a:path h="698500" w="809819">
                  <a:moveTo>
                    <a:pt x="807407" y="355959"/>
                  </a:moveTo>
                  <a:lnTo>
                    <a:pt x="612013" y="691791"/>
                  </a:lnTo>
                  <a:cubicBezTo>
                    <a:pt x="609597" y="695945"/>
                    <a:pt x="605154" y="698500"/>
                    <a:pt x="600348" y="698500"/>
                  </a:cubicBezTo>
                  <a:lnTo>
                    <a:pt x="209472" y="698500"/>
                  </a:lnTo>
                  <a:cubicBezTo>
                    <a:pt x="204666" y="698500"/>
                    <a:pt x="200223" y="695945"/>
                    <a:pt x="197807" y="691791"/>
                  </a:cubicBezTo>
                  <a:lnTo>
                    <a:pt x="2413" y="355959"/>
                  </a:lnTo>
                  <a:cubicBezTo>
                    <a:pt x="0" y="351812"/>
                    <a:pt x="0" y="346688"/>
                    <a:pt x="2413" y="342541"/>
                  </a:cubicBezTo>
                  <a:lnTo>
                    <a:pt x="197807" y="6709"/>
                  </a:lnTo>
                  <a:cubicBezTo>
                    <a:pt x="200223" y="2555"/>
                    <a:pt x="204666" y="0"/>
                    <a:pt x="209472" y="0"/>
                  </a:cubicBezTo>
                  <a:lnTo>
                    <a:pt x="600348" y="0"/>
                  </a:lnTo>
                  <a:cubicBezTo>
                    <a:pt x="605154" y="0"/>
                    <a:pt x="609597" y="2555"/>
                    <a:pt x="612013" y="6709"/>
                  </a:cubicBezTo>
                  <a:lnTo>
                    <a:pt x="807407" y="342541"/>
                  </a:lnTo>
                  <a:cubicBezTo>
                    <a:pt x="809820" y="346688"/>
                    <a:pt x="809820" y="351812"/>
                    <a:pt x="807407" y="355959"/>
                  </a:cubicBezTo>
                  <a:close/>
                </a:path>
              </a:pathLst>
            </a:custGeom>
            <a:gradFill rotWithShape="true">
              <a:gsLst>
                <a:gs pos="0">
                  <a:srgbClr val="430610">
                    <a:alpha val="100000"/>
                  </a:srgbClr>
                </a:gs>
                <a:gs pos="50000">
                  <a:srgbClr val="75131A">
                    <a:alpha val="100000"/>
                  </a:srgbClr>
                </a:gs>
                <a:gs pos="100000">
                  <a:srgbClr val="75131A">
                    <a:alpha val="100000"/>
                  </a:srgbClr>
                </a:gs>
              </a:gsLst>
              <a:lin ang="0"/>
            </a:gradFill>
          </p:spPr>
        </p:sp>
        <p:sp>
          <p:nvSpPr>
            <p:cNvPr name="TextBox 42" id="4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43" id="43"/>
          <p:cNvGrpSpPr/>
          <p:nvPr/>
        </p:nvGrpSpPr>
        <p:grpSpPr>
          <a:xfrm rot="0">
            <a:off x="290296" y="3502999"/>
            <a:ext cx="3760915" cy="3232036"/>
            <a:chOff x="0" y="0"/>
            <a:chExt cx="812800" cy="698500"/>
          </a:xfrm>
        </p:grpSpPr>
        <p:sp>
          <p:nvSpPr>
            <p:cNvPr name="Freeform 44" id="44"/>
            <p:cNvSpPr/>
            <p:nvPr/>
          </p:nvSpPr>
          <p:spPr>
            <a:xfrm flipH="false" flipV="false" rot="0">
              <a:off x="5139" y="0"/>
              <a:ext cx="802523" cy="698500"/>
            </a:xfrm>
            <a:custGeom>
              <a:avLst/>
              <a:gdLst/>
              <a:ahLst/>
              <a:cxnLst/>
              <a:rect r="r" b="b" t="t" l="l"/>
              <a:pathLst>
                <a:path h="698500" w="802523">
                  <a:moveTo>
                    <a:pt x="794203" y="372381"/>
                  </a:moveTo>
                  <a:lnTo>
                    <a:pt x="617919" y="675369"/>
                  </a:lnTo>
                  <a:cubicBezTo>
                    <a:pt x="609587" y="689690"/>
                    <a:pt x="594268" y="698500"/>
                    <a:pt x="577700" y="698500"/>
                  </a:cubicBezTo>
                  <a:lnTo>
                    <a:pt x="224822" y="698500"/>
                  </a:lnTo>
                  <a:cubicBezTo>
                    <a:pt x="208254" y="698500"/>
                    <a:pt x="192935" y="689690"/>
                    <a:pt x="184603" y="675369"/>
                  </a:cubicBezTo>
                  <a:lnTo>
                    <a:pt x="8319" y="372381"/>
                  </a:lnTo>
                  <a:cubicBezTo>
                    <a:pt x="0" y="358082"/>
                    <a:pt x="0" y="340418"/>
                    <a:pt x="8319" y="326119"/>
                  </a:cubicBezTo>
                  <a:lnTo>
                    <a:pt x="184603" y="23131"/>
                  </a:lnTo>
                  <a:cubicBezTo>
                    <a:pt x="192935" y="8810"/>
                    <a:pt x="208254" y="0"/>
                    <a:pt x="224822" y="0"/>
                  </a:cubicBezTo>
                  <a:lnTo>
                    <a:pt x="577700" y="0"/>
                  </a:lnTo>
                  <a:cubicBezTo>
                    <a:pt x="594268" y="0"/>
                    <a:pt x="609587" y="8810"/>
                    <a:pt x="617919" y="23131"/>
                  </a:cubicBezTo>
                  <a:lnTo>
                    <a:pt x="794203" y="326119"/>
                  </a:lnTo>
                  <a:cubicBezTo>
                    <a:pt x="802522" y="340418"/>
                    <a:pt x="802522" y="358082"/>
                    <a:pt x="794203" y="372381"/>
                  </a:cubicBezTo>
                  <a:close/>
                </a:path>
              </a:pathLst>
            </a:custGeom>
            <a:gradFill rotWithShape="true">
              <a:gsLst>
                <a:gs pos="0">
                  <a:srgbClr val="75131A">
                    <a:alpha val="31000"/>
                  </a:srgbClr>
                </a:gs>
                <a:gs pos="50000">
                  <a:srgbClr val="75131A">
                    <a:alpha val="31000"/>
                  </a:srgbClr>
                </a:gs>
                <a:gs pos="100000">
                  <a:srgbClr val="430610">
                    <a:alpha val="31000"/>
                  </a:srgbClr>
                </a:gs>
              </a:gsLst>
              <a:lin ang="0"/>
            </a:gradFill>
          </p:spPr>
        </p:sp>
        <p:sp>
          <p:nvSpPr>
            <p:cNvPr name="TextBox 45" id="45"/>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
        <p:nvSpPr>
          <p:cNvPr name="Freeform 46" id="46"/>
          <p:cNvSpPr/>
          <p:nvPr/>
        </p:nvSpPr>
        <p:spPr>
          <a:xfrm flipH="false" flipV="false" rot="0">
            <a:off x="16129993" y="176626"/>
            <a:ext cx="1884131" cy="1884131"/>
          </a:xfrm>
          <a:custGeom>
            <a:avLst/>
            <a:gdLst/>
            <a:ahLst/>
            <a:cxnLst/>
            <a:rect r="r" b="b" t="t" l="l"/>
            <a:pathLst>
              <a:path h="1884131" w="1884131">
                <a:moveTo>
                  <a:pt x="0" y="0"/>
                </a:moveTo>
                <a:lnTo>
                  <a:pt x="1884131" y="0"/>
                </a:lnTo>
                <a:lnTo>
                  <a:pt x="1884131" y="1884131"/>
                </a:lnTo>
                <a:lnTo>
                  <a:pt x="0" y="1884131"/>
                </a:lnTo>
                <a:lnTo>
                  <a:pt x="0" y="0"/>
                </a:lnTo>
                <a:close/>
              </a:path>
            </a:pathLst>
          </a:custGeom>
          <a:blipFill>
            <a:blip r:embed="rId6"/>
            <a:stretch>
              <a:fillRect l="0" t="0" r="0" b="0"/>
            </a:stretch>
          </a:blipFill>
        </p:spPr>
      </p:sp>
      <p:sp>
        <p:nvSpPr>
          <p:cNvPr name="Freeform 47" id="47"/>
          <p:cNvSpPr/>
          <p:nvPr/>
        </p:nvSpPr>
        <p:spPr>
          <a:xfrm flipH="false" flipV="false" rot="0">
            <a:off x="14223771" y="7730021"/>
            <a:ext cx="4055897" cy="2556979"/>
          </a:xfrm>
          <a:custGeom>
            <a:avLst/>
            <a:gdLst/>
            <a:ahLst/>
            <a:cxnLst/>
            <a:rect r="r" b="b" t="t" l="l"/>
            <a:pathLst>
              <a:path h="2556979" w="4055897">
                <a:moveTo>
                  <a:pt x="0" y="0"/>
                </a:moveTo>
                <a:lnTo>
                  <a:pt x="4055897" y="0"/>
                </a:lnTo>
                <a:lnTo>
                  <a:pt x="4055897" y="2556979"/>
                </a:lnTo>
                <a:lnTo>
                  <a:pt x="0" y="2556979"/>
                </a:lnTo>
                <a:lnTo>
                  <a:pt x="0" y="0"/>
                </a:lnTo>
                <a:close/>
              </a:path>
            </a:pathLst>
          </a:custGeom>
          <a:blipFill>
            <a:blip r:embed="rId7"/>
            <a:stretch>
              <a:fillRect l="0" t="0" r="0" b="0"/>
            </a:stretch>
          </a:blipFill>
        </p:spPr>
      </p:sp>
      <p:grpSp>
        <p:nvGrpSpPr>
          <p:cNvPr name="Group 48" id="48"/>
          <p:cNvGrpSpPr/>
          <p:nvPr/>
        </p:nvGrpSpPr>
        <p:grpSpPr>
          <a:xfrm rot="0">
            <a:off x="7552708" y="3692966"/>
            <a:ext cx="3086100" cy="3086100"/>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50" id="5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51" id="51"/>
          <p:cNvSpPr txBox="true"/>
          <p:nvPr/>
        </p:nvSpPr>
        <p:spPr>
          <a:xfrm rot="0">
            <a:off x="9880382" y="2508432"/>
            <a:ext cx="7477953" cy="1049315"/>
          </a:xfrm>
          <a:prstGeom prst="rect">
            <a:avLst/>
          </a:prstGeom>
        </p:spPr>
        <p:txBody>
          <a:bodyPr anchor="t" rtlCol="false" tIns="0" lIns="0" bIns="0" rIns="0">
            <a:spAutoFit/>
          </a:bodyPr>
          <a:lstStyle/>
          <a:p>
            <a:pPr algn="r">
              <a:lnSpc>
                <a:spcPts val="8591"/>
              </a:lnSpc>
            </a:pPr>
            <a:r>
              <a:rPr lang="en-US" b="true" sz="6136">
                <a:solidFill>
                  <a:srgbClr val="FFFFFF"/>
                </a:solidFill>
                <a:latin typeface="Asap Condensed Bold"/>
                <a:ea typeface="Asap Condensed Bold"/>
                <a:cs typeface="Asap Condensed Bold"/>
                <a:sym typeface="Asap Condensed Bold"/>
              </a:rPr>
              <a:t>ANIMACIÓN VOCACIONAL</a:t>
            </a:r>
          </a:p>
        </p:txBody>
      </p:sp>
      <p:sp>
        <p:nvSpPr>
          <p:cNvPr name="TextBox 52" id="52"/>
          <p:cNvSpPr txBox="true"/>
          <p:nvPr/>
        </p:nvSpPr>
        <p:spPr>
          <a:xfrm rot="0">
            <a:off x="11210925" y="3991764"/>
            <a:ext cx="6106608" cy="2140207"/>
          </a:xfrm>
          <a:prstGeom prst="rect">
            <a:avLst/>
          </a:prstGeom>
        </p:spPr>
        <p:txBody>
          <a:bodyPr anchor="t" rtlCol="false" tIns="0" lIns="0" bIns="0" rIns="0">
            <a:spAutoFit/>
          </a:bodyPr>
          <a:lstStyle/>
          <a:p>
            <a:pPr algn="r">
              <a:lnSpc>
                <a:spcPts val="8591"/>
              </a:lnSpc>
            </a:pPr>
            <a:r>
              <a:rPr lang="en-US" b="true" sz="6136">
                <a:solidFill>
                  <a:srgbClr val="E5B51C"/>
                </a:solidFill>
                <a:latin typeface="Asap Condensed Bold"/>
                <a:ea typeface="Asap Condensed Bold"/>
                <a:cs typeface="Asap Condensed Bold"/>
                <a:sym typeface="Asap Condensed Bold"/>
              </a:rPr>
              <a:t>SÍNTESIS Y DESAFÍOS PARA EL 2025</a:t>
            </a:r>
          </a:p>
        </p:txBody>
      </p:sp>
    </p:spTree>
  </p:cSld>
  <p:clrMapOvr>
    <a:masterClrMapping/>
  </p:clrMapOvr>
</p:sld>
</file>

<file path=ppt/slides/slide10.xml><?xml version="1.0" encoding="utf-8"?>
<p:sld xmlns:p="http://schemas.openxmlformats.org/presentationml/2006/main" xmlns:a="http://schemas.openxmlformats.org/drawingml/2006/main">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949232" y="7758217"/>
            <a:ext cx="4363196" cy="3749621"/>
            <a:chOff x="0" y="0"/>
            <a:chExt cx="812800" cy="698500"/>
          </a:xfrm>
        </p:grpSpPr>
        <p:sp>
          <p:nvSpPr>
            <p:cNvPr name="Freeform 3" id="3"/>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4" id="4"/>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464952" y="8773293"/>
            <a:ext cx="2000835" cy="1719468"/>
            <a:chOff x="0" y="0"/>
            <a:chExt cx="812800" cy="698500"/>
          </a:xfrm>
        </p:grpSpPr>
        <p:sp>
          <p:nvSpPr>
            <p:cNvPr name="Freeform 6" id="6"/>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7" id="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59389" y="3762509"/>
            <a:ext cx="16169222" cy="3567520"/>
          </a:xfrm>
          <a:prstGeom prst="rect">
            <a:avLst/>
          </a:prstGeom>
        </p:spPr>
        <p:txBody>
          <a:bodyPr anchor="t" rtlCol="false" tIns="0" lIns="0" bIns="0" rIns="0">
            <a:spAutoFit/>
          </a:bodyPr>
          <a:lstStyle/>
          <a:p>
            <a:pPr algn="ctr">
              <a:lnSpc>
                <a:spcPts val="12325"/>
              </a:lnSpc>
            </a:pPr>
            <a:r>
              <a:rPr lang="en-US" sz="14167">
                <a:solidFill>
                  <a:srgbClr val="FFFFFF"/>
                </a:solidFill>
                <a:latin typeface="Zing Rust Base Rough"/>
                <a:ea typeface="Zing Rust Base Rough"/>
                <a:cs typeface="Zing Rust Base Rough"/>
                <a:sym typeface="Zing Rust Base Rough"/>
              </a:rPr>
              <a:t>del trabajo de este año</a:t>
            </a:r>
          </a:p>
        </p:txBody>
      </p:sp>
      <p:sp>
        <p:nvSpPr>
          <p:cNvPr name="TextBox 9" id="9"/>
          <p:cNvSpPr txBox="true"/>
          <p:nvPr/>
        </p:nvSpPr>
        <p:spPr>
          <a:xfrm rot="0">
            <a:off x="1028700" y="1154417"/>
            <a:ext cx="16230600" cy="2455693"/>
          </a:xfrm>
          <a:prstGeom prst="rect">
            <a:avLst/>
          </a:prstGeom>
        </p:spPr>
        <p:txBody>
          <a:bodyPr anchor="t" rtlCol="false" tIns="0" lIns="0" bIns="0" rIns="0">
            <a:spAutoFit/>
          </a:bodyPr>
          <a:lstStyle/>
          <a:p>
            <a:pPr algn="ctr">
              <a:lnSpc>
                <a:spcPts val="16794"/>
              </a:lnSpc>
            </a:pPr>
            <a:r>
              <a:rPr lang="en-US" sz="20733" spc="-622">
                <a:solidFill>
                  <a:srgbClr val="FF7828"/>
                </a:solidFill>
                <a:latin typeface="Edo"/>
                <a:ea typeface="Edo"/>
                <a:cs typeface="Edo"/>
                <a:sym typeface="Edo"/>
              </a:rPr>
              <a:t>programación</a:t>
            </a:r>
          </a:p>
        </p:txBody>
      </p:sp>
      <p:grpSp>
        <p:nvGrpSpPr>
          <p:cNvPr name="Group 10" id="10"/>
          <p:cNvGrpSpPr/>
          <p:nvPr/>
        </p:nvGrpSpPr>
        <p:grpSpPr>
          <a:xfrm rot="0">
            <a:off x="834640" y="6640395"/>
            <a:ext cx="6964672" cy="5985265"/>
            <a:chOff x="0" y="0"/>
            <a:chExt cx="812800" cy="698500"/>
          </a:xfrm>
        </p:grpSpPr>
        <p:sp>
          <p:nvSpPr>
            <p:cNvPr name="Freeform 11" id="11"/>
            <p:cNvSpPr/>
            <p:nvPr/>
          </p:nvSpPr>
          <p:spPr>
            <a:xfrm flipH="false" flipV="false" rot="0">
              <a:off x="3842" y="0"/>
              <a:ext cx="805116" cy="698500"/>
            </a:xfrm>
            <a:custGeom>
              <a:avLst/>
              <a:gdLst/>
              <a:ahLst/>
              <a:cxnLst/>
              <a:rect r="r" b="b" t="t" l="l"/>
              <a:pathLst>
                <a:path h="698500" w="805116">
                  <a:moveTo>
                    <a:pt x="798896" y="366545"/>
                  </a:moveTo>
                  <a:lnTo>
                    <a:pt x="615820" y="681205"/>
                  </a:lnTo>
                  <a:cubicBezTo>
                    <a:pt x="609591" y="691913"/>
                    <a:pt x="598137" y="698500"/>
                    <a:pt x="585749" y="698500"/>
                  </a:cubicBezTo>
                  <a:lnTo>
                    <a:pt x="219367" y="698500"/>
                  </a:lnTo>
                  <a:cubicBezTo>
                    <a:pt x="206979" y="698500"/>
                    <a:pt x="195525" y="691913"/>
                    <a:pt x="189296" y="681205"/>
                  </a:cubicBezTo>
                  <a:lnTo>
                    <a:pt x="6220" y="366545"/>
                  </a:lnTo>
                  <a:cubicBezTo>
                    <a:pt x="0" y="355854"/>
                    <a:pt x="0" y="342646"/>
                    <a:pt x="6220" y="331955"/>
                  </a:cubicBezTo>
                  <a:lnTo>
                    <a:pt x="189296" y="17295"/>
                  </a:lnTo>
                  <a:cubicBezTo>
                    <a:pt x="195525" y="6587"/>
                    <a:pt x="206979" y="0"/>
                    <a:pt x="219367" y="0"/>
                  </a:cubicBezTo>
                  <a:lnTo>
                    <a:pt x="585749" y="0"/>
                  </a:lnTo>
                  <a:cubicBezTo>
                    <a:pt x="598137" y="0"/>
                    <a:pt x="609591" y="6587"/>
                    <a:pt x="615820" y="17295"/>
                  </a:cubicBezTo>
                  <a:lnTo>
                    <a:pt x="798896" y="331955"/>
                  </a:lnTo>
                  <a:cubicBezTo>
                    <a:pt x="805116" y="342646"/>
                    <a:pt x="805116" y="355854"/>
                    <a:pt x="798896" y="366545"/>
                  </a:cubicBezTo>
                  <a:close/>
                </a:path>
              </a:pathLst>
            </a:custGeom>
            <a:solidFill>
              <a:srgbClr val="000000">
                <a:alpha val="0"/>
              </a:srgbClr>
            </a:solidFill>
            <a:ln w="142875" cap="sq">
              <a:solidFill>
                <a:srgbClr val="FFFFFF"/>
              </a:solidFill>
              <a:prstDash val="solid"/>
              <a:miter/>
            </a:ln>
          </p:spPr>
        </p:sp>
        <p:sp>
          <p:nvSpPr>
            <p:cNvPr name="TextBox 12" id="1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grpSp>
        <p:nvGrpSpPr>
          <p:cNvPr name="Group 3" id="3"/>
          <p:cNvGrpSpPr/>
          <p:nvPr/>
        </p:nvGrpSpPr>
        <p:grpSpPr>
          <a:xfrm rot="2840845">
            <a:off x="8143076" y="-366013"/>
            <a:ext cx="9293067" cy="2789427"/>
            <a:chOff x="0" y="0"/>
            <a:chExt cx="2447557" cy="734664"/>
          </a:xfrm>
        </p:grpSpPr>
        <p:sp>
          <p:nvSpPr>
            <p:cNvPr name="Freeform 4" id="4"/>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5" id="5"/>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2700000">
            <a:off x="7756355" y="8403781"/>
            <a:ext cx="9293067" cy="2789427"/>
            <a:chOff x="0" y="0"/>
            <a:chExt cx="2447557" cy="734664"/>
          </a:xfrm>
        </p:grpSpPr>
        <p:sp>
          <p:nvSpPr>
            <p:cNvPr name="Freeform 7" id="7"/>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8" id="8"/>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166448" y="-142875"/>
            <a:ext cx="9880469" cy="10429875"/>
            <a:chOff x="63500" y="63500"/>
            <a:chExt cx="1070760" cy="1130300"/>
          </a:xfrm>
        </p:grpSpPr>
        <p:sp>
          <p:nvSpPr>
            <p:cNvPr name="Freeform 10" id="10"/>
            <p:cNvSpPr/>
            <p:nvPr/>
          </p:nvSpPr>
          <p:spPr>
            <a:xfrm flipH="false" flipV="false" rot="0">
              <a:off x="0" y="0"/>
              <a:ext cx="1074105" cy="1130300"/>
            </a:xfrm>
            <a:custGeom>
              <a:avLst/>
              <a:gdLst/>
              <a:ahLst/>
              <a:cxnLst/>
              <a:rect r="r" b="b" t="t" l="l"/>
              <a:pathLst>
                <a:path h="1130300" w="1074105">
                  <a:moveTo>
                    <a:pt x="1074105" y="0"/>
                  </a:moveTo>
                  <a:lnTo>
                    <a:pt x="845516" y="571500"/>
                  </a:lnTo>
                  <a:lnTo>
                    <a:pt x="1074105" y="1130300"/>
                  </a:lnTo>
                  <a:lnTo>
                    <a:pt x="243965" y="1130300"/>
                  </a:lnTo>
                  <a:lnTo>
                    <a:pt x="0" y="876300"/>
                  </a:lnTo>
                  <a:lnTo>
                    <a:pt x="243965" y="0"/>
                  </a:lnTo>
                  <a:close/>
                </a:path>
              </a:pathLst>
            </a:custGeom>
            <a:blipFill>
              <a:blip r:embed="rId3"/>
              <a:stretch>
                <a:fillRect l="-43539" t="0" r="-43539" b="0"/>
              </a:stretch>
            </a:blipFill>
          </p:spPr>
        </p:sp>
      </p:grpSp>
      <p:grpSp>
        <p:nvGrpSpPr>
          <p:cNvPr name="Group 11" id="11"/>
          <p:cNvGrpSpPr/>
          <p:nvPr/>
        </p:nvGrpSpPr>
        <p:grpSpPr>
          <a:xfrm rot="0">
            <a:off x="14687195" y="-2227957"/>
            <a:ext cx="5649015" cy="4455914"/>
            <a:chOff x="0" y="0"/>
            <a:chExt cx="911631" cy="719090"/>
          </a:xfrm>
        </p:grpSpPr>
        <p:sp>
          <p:nvSpPr>
            <p:cNvPr name="Freeform 12" id="12"/>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3" id="13"/>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7213973" y="9242068"/>
            <a:ext cx="1074027" cy="1074027"/>
            <a:chOff x="0" y="0"/>
            <a:chExt cx="282871" cy="282871"/>
          </a:xfrm>
        </p:grpSpPr>
        <p:sp>
          <p:nvSpPr>
            <p:cNvPr name="Freeform 15" id="15"/>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6" id="16"/>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21458" y="2247800"/>
            <a:ext cx="10295585" cy="937431"/>
            <a:chOff x="0" y="0"/>
            <a:chExt cx="2711594" cy="246896"/>
          </a:xfrm>
        </p:grpSpPr>
        <p:sp>
          <p:nvSpPr>
            <p:cNvPr name="Freeform 18" id="18"/>
            <p:cNvSpPr/>
            <p:nvPr/>
          </p:nvSpPr>
          <p:spPr>
            <a:xfrm flipH="false" flipV="false" rot="0">
              <a:off x="0" y="0"/>
              <a:ext cx="2711594" cy="246896"/>
            </a:xfrm>
            <a:custGeom>
              <a:avLst/>
              <a:gdLst/>
              <a:ahLst/>
              <a:cxnLst/>
              <a:rect r="r" b="b" t="t" l="l"/>
              <a:pathLst>
                <a:path h="246896" w="2711594">
                  <a:moveTo>
                    <a:pt x="0" y="0"/>
                  </a:moveTo>
                  <a:lnTo>
                    <a:pt x="2711594" y="0"/>
                  </a:lnTo>
                  <a:lnTo>
                    <a:pt x="2711594" y="246896"/>
                  </a:lnTo>
                  <a:lnTo>
                    <a:pt x="0" y="246896"/>
                  </a:lnTo>
                  <a:close/>
                </a:path>
              </a:pathLst>
            </a:custGeom>
            <a:solidFill>
              <a:srgbClr val="680F17"/>
            </a:solidFill>
          </p:spPr>
        </p:sp>
        <p:sp>
          <p:nvSpPr>
            <p:cNvPr name="TextBox 19" id="19"/>
            <p:cNvSpPr txBox="true"/>
            <p:nvPr/>
          </p:nvSpPr>
          <p:spPr>
            <a:xfrm>
              <a:off x="0" y="-38100"/>
              <a:ext cx="2711594" cy="284996"/>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321458" y="2227957"/>
            <a:ext cx="957274" cy="95727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4"/>
            <a:stretch>
              <a:fillRect l="0" t="0" r="0" b="0"/>
            </a:stretch>
          </a:blipFill>
        </p:spPr>
      </p:sp>
      <p:grpSp>
        <p:nvGrpSpPr>
          <p:cNvPr name="Group 24" id="24"/>
          <p:cNvGrpSpPr/>
          <p:nvPr/>
        </p:nvGrpSpPr>
        <p:grpSpPr>
          <a:xfrm rot="0">
            <a:off x="321458" y="3470333"/>
            <a:ext cx="10295585" cy="1355574"/>
            <a:chOff x="0" y="0"/>
            <a:chExt cx="2711594" cy="357023"/>
          </a:xfrm>
        </p:grpSpPr>
        <p:sp>
          <p:nvSpPr>
            <p:cNvPr name="Freeform 25" id="25"/>
            <p:cNvSpPr/>
            <p:nvPr/>
          </p:nvSpPr>
          <p:spPr>
            <a:xfrm flipH="false" flipV="false" rot="0">
              <a:off x="0" y="0"/>
              <a:ext cx="2711594" cy="357024"/>
            </a:xfrm>
            <a:custGeom>
              <a:avLst/>
              <a:gdLst/>
              <a:ahLst/>
              <a:cxnLst/>
              <a:rect r="r" b="b" t="t" l="l"/>
              <a:pathLst>
                <a:path h="357024" w="2711594">
                  <a:moveTo>
                    <a:pt x="0" y="0"/>
                  </a:moveTo>
                  <a:lnTo>
                    <a:pt x="2711594" y="0"/>
                  </a:lnTo>
                  <a:lnTo>
                    <a:pt x="2711594" y="357024"/>
                  </a:lnTo>
                  <a:lnTo>
                    <a:pt x="0" y="357024"/>
                  </a:lnTo>
                  <a:close/>
                </a:path>
              </a:pathLst>
            </a:custGeom>
            <a:solidFill>
              <a:srgbClr val="680F17"/>
            </a:solidFill>
          </p:spPr>
        </p:sp>
        <p:sp>
          <p:nvSpPr>
            <p:cNvPr name="TextBox 26" id="26"/>
            <p:cNvSpPr txBox="true"/>
            <p:nvPr/>
          </p:nvSpPr>
          <p:spPr>
            <a:xfrm>
              <a:off x="0" y="-38100"/>
              <a:ext cx="2711594" cy="395123"/>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529454" y="3714725"/>
            <a:ext cx="541280" cy="533581"/>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grpSp>
        <p:nvGrpSpPr>
          <p:cNvPr name="Group 28" id="28"/>
          <p:cNvGrpSpPr/>
          <p:nvPr/>
        </p:nvGrpSpPr>
        <p:grpSpPr>
          <a:xfrm rot="0">
            <a:off x="321458" y="3689203"/>
            <a:ext cx="957274" cy="957274"/>
            <a:chOff x="0" y="0"/>
            <a:chExt cx="1276365" cy="1276365"/>
          </a:xfrm>
        </p:grpSpPr>
        <p:grpSp>
          <p:nvGrpSpPr>
            <p:cNvPr name="Group 29" id="29"/>
            <p:cNvGrpSpPr/>
            <p:nvPr/>
          </p:nvGrpSpPr>
          <p:grpSpPr>
            <a:xfrm rot="0">
              <a:off x="0" y="0"/>
              <a:ext cx="1276365" cy="1276365"/>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1" id="3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2" id="32"/>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02</a:t>
              </a:r>
            </a:p>
          </p:txBody>
        </p:sp>
      </p:grpSp>
      <p:grpSp>
        <p:nvGrpSpPr>
          <p:cNvPr name="Group 33" id="33"/>
          <p:cNvGrpSpPr/>
          <p:nvPr/>
        </p:nvGrpSpPr>
        <p:grpSpPr>
          <a:xfrm rot="0">
            <a:off x="321458" y="5121182"/>
            <a:ext cx="10295585" cy="1422470"/>
            <a:chOff x="0" y="0"/>
            <a:chExt cx="2711594" cy="374642"/>
          </a:xfrm>
        </p:grpSpPr>
        <p:sp>
          <p:nvSpPr>
            <p:cNvPr name="Freeform 34" id="34"/>
            <p:cNvSpPr/>
            <p:nvPr/>
          </p:nvSpPr>
          <p:spPr>
            <a:xfrm flipH="false" flipV="false" rot="0">
              <a:off x="0" y="0"/>
              <a:ext cx="2711594" cy="374642"/>
            </a:xfrm>
            <a:custGeom>
              <a:avLst/>
              <a:gdLst/>
              <a:ahLst/>
              <a:cxnLst/>
              <a:rect r="r" b="b" t="t" l="l"/>
              <a:pathLst>
                <a:path h="374642" w="2711594">
                  <a:moveTo>
                    <a:pt x="0" y="0"/>
                  </a:moveTo>
                  <a:lnTo>
                    <a:pt x="2711594" y="0"/>
                  </a:lnTo>
                  <a:lnTo>
                    <a:pt x="2711594" y="374642"/>
                  </a:lnTo>
                  <a:lnTo>
                    <a:pt x="0" y="374642"/>
                  </a:lnTo>
                  <a:close/>
                </a:path>
              </a:pathLst>
            </a:custGeom>
            <a:solidFill>
              <a:srgbClr val="680F17"/>
            </a:solidFill>
          </p:spPr>
        </p:sp>
        <p:sp>
          <p:nvSpPr>
            <p:cNvPr name="TextBox 35" id="35"/>
            <p:cNvSpPr txBox="true"/>
            <p:nvPr/>
          </p:nvSpPr>
          <p:spPr>
            <a:xfrm>
              <a:off x="0" y="-38100"/>
              <a:ext cx="2711594" cy="412742"/>
            </a:xfrm>
            <a:prstGeom prst="rect">
              <a:avLst/>
            </a:prstGeom>
          </p:spPr>
          <p:txBody>
            <a:bodyPr anchor="ctr" rtlCol="false" tIns="50800" lIns="50800" bIns="50800" rIns="50800"/>
            <a:lstStyle/>
            <a:p>
              <a:pPr algn="ctr">
                <a:lnSpc>
                  <a:spcPts val="2659"/>
                </a:lnSpc>
              </a:pPr>
            </a:p>
          </p:txBody>
        </p:sp>
      </p:grpSp>
      <p:grpSp>
        <p:nvGrpSpPr>
          <p:cNvPr name="Group 36" id="36"/>
          <p:cNvGrpSpPr/>
          <p:nvPr/>
        </p:nvGrpSpPr>
        <p:grpSpPr>
          <a:xfrm rot="0">
            <a:off x="321458" y="5330732"/>
            <a:ext cx="957274" cy="957274"/>
            <a:chOff x="0" y="0"/>
            <a:chExt cx="1276365" cy="1276365"/>
          </a:xfrm>
        </p:grpSpPr>
        <p:grpSp>
          <p:nvGrpSpPr>
            <p:cNvPr name="Group 37" id="37"/>
            <p:cNvGrpSpPr/>
            <p:nvPr/>
          </p:nvGrpSpPr>
          <p:grpSpPr>
            <a:xfrm rot="0">
              <a:off x="0" y="0"/>
              <a:ext cx="1276365" cy="127636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9" id="3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03</a:t>
              </a:r>
            </a:p>
          </p:txBody>
        </p:sp>
      </p:grpSp>
      <p:grpSp>
        <p:nvGrpSpPr>
          <p:cNvPr name="Group 41" id="41"/>
          <p:cNvGrpSpPr/>
          <p:nvPr/>
        </p:nvGrpSpPr>
        <p:grpSpPr>
          <a:xfrm rot="0">
            <a:off x="321458" y="6838927"/>
            <a:ext cx="10295585" cy="947749"/>
            <a:chOff x="0" y="0"/>
            <a:chExt cx="2711594" cy="249613"/>
          </a:xfrm>
        </p:grpSpPr>
        <p:sp>
          <p:nvSpPr>
            <p:cNvPr name="Freeform 42" id="42"/>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43" id="43"/>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44" id="44"/>
          <p:cNvGrpSpPr/>
          <p:nvPr/>
        </p:nvGrpSpPr>
        <p:grpSpPr>
          <a:xfrm rot="0">
            <a:off x="321458" y="6829402"/>
            <a:ext cx="957274" cy="957274"/>
            <a:chOff x="0" y="0"/>
            <a:chExt cx="1276365" cy="1276365"/>
          </a:xfrm>
        </p:grpSpPr>
        <p:grpSp>
          <p:nvGrpSpPr>
            <p:cNvPr name="Group 45" id="45"/>
            <p:cNvGrpSpPr/>
            <p:nvPr/>
          </p:nvGrpSpPr>
          <p:grpSpPr>
            <a:xfrm rot="0">
              <a:off x="0" y="0"/>
              <a:ext cx="1276365" cy="1276365"/>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47" id="4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8" id="48"/>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04</a:t>
              </a:r>
            </a:p>
          </p:txBody>
        </p:sp>
      </p:grpSp>
      <p:grpSp>
        <p:nvGrpSpPr>
          <p:cNvPr name="Group 49" id="49"/>
          <p:cNvGrpSpPr/>
          <p:nvPr/>
        </p:nvGrpSpPr>
        <p:grpSpPr>
          <a:xfrm rot="0">
            <a:off x="321458" y="8081951"/>
            <a:ext cx="10295585" cy="947749"/>
            <a:chOff x="0" y="0"/>
            <a:chExt cx="2711594" cy="249613"/>
          </a:xfrm>
        </p:grpSpPr>
        <p:sp>
          <p:nvSpPr>
            <p:cNvPr name="Freeform 50" id="50"/>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51" id="51"/>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52" id="52"/>
          <p:cNvGrpSpPr/>
          <p:nvPr/>
        </p:nvGrpSpPr>
        <p:grpSpPr>
          <a:xfrm rot="0">
            <a:off x="321458" y="8072426"/>
            <a:ext cx="957274" cy="957274"/>
            <a:chOff x="0" y="0"/>
            <a:chExt cx="1276365" cy="1276365"/>
          </a:xfrm>
        </p:grpSpPr>
        <p:grpSp>
          <p:nvGrpSpPr>
            <p:cNvPr name="Group 53" id="53"/>
            <p:cNvGrpSpPr/>
            <p:nvPr/>
          </p:nvGrpSpPr>
          <p:grpSpPr>
            <a:xfrm rot="0">
              <a:off x="0" y="0"/>
              <a:ext cx="1276365" cy="1276365"/>
              <a:chOff x="0" y="0"/>
              <a:chExt cx="812800" cy="812800"/>
            </a:xfrm>
          </p:grpSpPr>
          <p:sp>
            <p:nvSpPr>
              <p:cNvPr name="Freeform 54" id="5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55" id="5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56" id="56"/>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05</a:t>
              </a:r>
            </a:p>
          </p:txBody>
        </p:sp>
      </p:grpSp>
      <p:sp>
        <p:nvSpPr>
          <p:cNvPr name="TextBox 57" id="57"/>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11</a:t>
            </a:r>
          </a:p>
        </p:txBody>
      </p:sp>
      <p:sp>
        <p:nvSpPr>
          <p:cNvPr name="TextBox 58" id="58"/>
          <p:cNvSpPr txBox="true"/>
          <p:nvPr/>
        </p:nvSpPr>
        <p:spPr>
          <a:xfrm rot="0">
            <a:off x="1470887" y="2306263"/>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Elaborar progresivamente el material formativo pendiente: fichas formativas para las tres etapas del PIAAV.</a:t>
            </a:r>
            <a:r>
              <a:rPr lang="en-US" sz="2196">
                <a:solidFill>
                  <a:srgbClr val="FFFFFF"/>
                </a:solidFill>
                <a:latin typeface="DM Sans"/>
                <a:ea typeface="DM Sans"/>
                <a:cs typeface="DM Sans"/>
                <a:sym typeface="DM Sans"/>
              </a:rPr>
              <a:t> </a:t>
            </a:r>
          </a:p>
        </p:txBody>
      </p:sp>
      <p:sp>
        <p:nvSpPr>
          <p:cNvPr name="TextBox 59" id="59"/>
          <p:cNvSpPr txBox="true"/>
          <p:nvPr/>
        </p:nvSpPr>
        <p:spPr>
          <a:xfrm rot="0">
            <a:off x="321458" y="909537"/>
            <a:ext cx="9073949" cy="851695"/>
          </a:xfrm>
          <a:prstGeom prst="rect">
            <a:avLst/>
          </a:prstGeom>
        </p:spPr>
        <p:txBody>
          <a:bodyPr anchor="t" rtlCol="false" tIns="0" lIns="0" bIns="0" rIns="0">
            <a:spAutoFit/>
          </a:bodyPr>
          <a:lstStyle/>
          <a:p>
            <a:pPr algn="l">
              <a:lnSpc>
                <a:spcPts val="6194"/>
              </a:lnSpc>
            </a:pPr>
            <a:r>
              <a:rPr lang="en-US" sz="6732" b="true">
                <a:solidFill>
                  <a:srgbClr val="680F17"/>
                </a:solidFill>
                <a:latin typeface="Asap Condensed Bold"/>
                <a:ea typeface="Asap Condensed Bold"/>
                <a:cs typeface="Asap Condensed Bold"/>
                <a:sym typeface="Asap Condensed Bold"/>
              </a:rPr>
              <a:t>COMPROMISOS DE MEJORA</a:t>
            </a:r>
          </a:p>
        </p:txBody>
      </p:sp>
      <p:sp>
        <p:nvSpPr>
          <p:cNvPr name="TextBox 60" id="60"/>
          <p:cNvSpPr txBox="true"/>
          <p:nvPr/>
        </p:nvSpPr>
        <p:spPr>
          <a:xfrm rot="0">
            <a:off x="529454" y="2502112"/>
            <a:ext cx="541280" cy="533581"/>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sp>
        <p:nvSpPr>
          <p:cNvPr name="TextBox 61" id="61"/>
          <p:cNvSpPr txBox="true"/>
          <p:nvPr/>
        </p:nvSpPr>
        <p:spPr>
          <a:xfrm rot="0">
            <a:off x="1470887" y="3562325"/>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Reforzar la socialización del PIAAV y la programación del sector de un modo más concreto, que permita una buena realización y/o aplicación del PLAAV.</a:t>
            </a:r>
            <a:r>
              <a:rPr lang="en-US" sz="2196">
                <a:solidFill>
                  <a:srgbClr val="FFFFFF"/>
                </a:solidFill>
                <a:latin typeface="DM Sans"/>
                <a:ea typeface="DM Sans"/>
                <a:cs typeface="DM Sans"/>
                <a:sym typeface="DM Sans"/>
              </a:rPr>
              <a:t> </a:t>
            </a:r>
          </a:p>
        </p:txBody>
      </p:sp>
      <p:sp>
        <p:nvSpPr>
          <p:cNvPr name="TextBox 62" id="62"/>
          <p:cNvSpPr txBox="true"/>
          <p:nvPr/>
        </p:nvSpPr>
        <p:spPr>
          <a:xfrm rot="0">
            <a:off x="1470887" y="5213173"/>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Generar propuestas unificadas para todas las obras que impulsen la animación vocacional desde la coordinación inspectorial (a nivel de RRSS y a modo de material para las obras)</a:t>
            </a:r>
          </a:p>
        </p:txBody>
      </p:sp>
      <p:sp>
        <p:nvSpPr>
          <p:cNvPr name="TextBox 63" id="63"/>
          <p:cNvSpPr txBox="true"/>
          <p:nvPr/>
        </p:nvSpPr>
        <p:spPr>
          <a:xfrm rot="0">
            <a:off x="1470887" y="6930918"/>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Acompañar y monitorear de un modo más sistemático e incisivo la elaboración/aplicación del PLAAV en las obras.</a:t>
            </a:r>
            <a:r>
              <a:rPr lang="en-US" sz="2196">
                <a:solidFill>
                  <a:srgbClr val="FFFFFF"/>
                </a:solidFill>
                <a:latin typeface="DM Sans"/>
                <a:ea typeface="DM Sans"/>
                <a:cs typeface="DM Sans"/>
                <a:sym typeface="DM Sans"/>
              </a:rPr>
              <a:t> </a:t>
            </a:r>
          </a:p>
        </p:txBody>
      </p:sp>
      <p:sp>
        <p:nvSpPr>
          <p:cNvPr name="TextBox 64" id="64"/>
          <p:cNvSpPr txBox="true"/>
          <p:nvPr/>
        </p:nvSpPr>
        <p:spPr>
          <a:xfrm rot="0">
            <a:off x="1470887" y="8173942"/>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Consolidar el Equipo Inspectorial de Animación Vocacional, y especificar su campo de acción a la luz del PIAAV.</a:t>
            </a:r>
            <a:r>
              <a:rPr lang="en-US" sz="2196">
                <a:solidFill>
                  <a:srgbClr val="FFFFFF"/>
                </a:solidFill>
                <a:latin typeface="DM Sans"/>
                <a:ea typeface="DM Sans"/>
                <a:cs typeface="DM Sans"/>
                <a:sym typeface="DM Sans"/>
              </a:rPr>
              <a:t> </a:t>
            </a:r>
          </a:p>
        </p:txBody>
      </p:sp>
    </p:spTree>
  </p:cSld>
  <p:clrMapOvr>
    <a:masterClrMapping/>
  </p:clrMapOvr>
  <p:transition spd="fast">
    <p:push dir="l"/>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grpSp>
        <p:nvGrpSpPr>
          <p:cNvPr name="Group 3" id="3"/>
          <p:cNvGrpSpPr/>
          <p:nvPr/>
        </p:nvGrpSpPr>
        <p:grpSpPr>
          <a:xfrm rot="2840845">
            <a:off x="8143076" y="-366013"/>
            <a:ext cx="9293067" cy="2789427"/>
            <a:chOff x="0" y="0"/>
            <a:chExt cx="2447557" cy="734664"/>
          </a:xfrm>
        </p:grpSpPr>
        <p:sp>
          <p:nvSpPr>
            <p:cNvPr name="Freeform 4" id="4"/>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5" id="5"/>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2700000">
            <a:off x="7756355" y="8403781"/>
            <a:ext cx="9293067" cy="2789427"/>
            <a:chOff x="0" y="0"/>
            <a:chExt cx="2447557" cy="734664"/>
          </a:xfrm>
        </p:grpSpPr>
        <p:sp>
          <p:nvSpPr>
            <p:cNvPr name="Freeform 7" id="7"/>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8" id="8"/>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166448" y="-142875"/>
            <a:ext cx="9880469" cy="10429875"/>
            <a:chOff x="63500" y="63500"/>
            <a:chExt cx="1070760" cy="1130300"/>
          </a:xfrm>
        </p:grpSpPr>
        <p:sp>
          <p:nvSpPr>
            <p:cNvPr name="Freeform 10" id="10"/>
            <p:cNvSpPr/>
            <p:nvPr/>
          </p:nvSpPr>
          <p:spPr>
            <a:xfrm flipH="false" flipV="false" rot="0">
              <a:off x="0" y="0"/>
              <a:ext cx="1074105" cy="1130300"/>
            </a:xfrm>
            <a:custGeom>
              <a:avLst/>
              <a:gdLst/>
              <a:ahLst/>
              <a:cxnLst/>
              <a:rect r="r" b="b" t="t" l="l"/>
              <a:pathLst>
                <a:path h="1130300" w="1074105">
                  <a:moveTo>
                    <a:pt x="1074105" y="0"/>
                  </a:moveTo>
                  <a:lnTo>
                    <a:pt x="845516" y="571500"/>
                  </a:lnTo>
                  <a:lnTo>
                    <a:pt x="1074105" y="1130300"/>
                  </a:lnTo>
                  <a:lnTo>
                    <a:pt x="243965" y="1130300"/>
                  </a:lnTo>
                  <a:lnTo>
                    <a:pt x="0" y="876300"/>
                  </a:lnTo>
                  <a:lnTo>
                    <a:pt x="243965" y="0"/>
                  </a:lnTo>
                  <a:close/>
                </a:path>
              </a:pathLst>
            </a:custGeom>
            <a:blipFill>
              <a:blip r:embed="rId3"/>
              <a:stretch>
                <a:fillRect l="-43539" t="0" r="-43539" b="0"/>
              </a:stretch>
            </a:blipFill>
          </p:spPr>
        </p:sp>
      </p:grpSp>
      <p:grpSp>
        <p:nvGrpSpPr>
          <p:cNvPr name="Group 11" id="11"/>
          <p:cNvGrpSpPr/>
          <p:nvPr/>
        </p:nvGrpSpPr>
        <p:grpSpPr>
          <a:xfrm rot="0">
            <a:off x="14687195" y="-2227957"/>
            <a:ext cx="5649015" cy="4455914"/>
            <a:chOff x="0" y="0"/>
            <a:chExt cx="911631" cy="719090"/>
          </a:xfrm>
        </p:grpSpPr>
        <p:sp>
          <p:nvSpPr>
            <p:cNvPr name="Freeform 12" id="12"/>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3" id="13"/>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7213973" y="9242068"/>
            <a:ext cx="1074027" cy="1074027"/>
            <a:chOff x="0" y="0"/>
            <a:chExt cx="282871" cy="282871"/>
          </a:xfrm>
        </p:grpSpPr>
        <p:sp>
          <p:nvSpPr>
            <p:cNvPr name="Freeform 15" id="15"/>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6" id="16"/>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4"/>
            <a:stretch>
              <a:fillRect l="0" t="0" r="0" b="0"/>
            </a:stretch>
          </a:blipFill>
        </p:spPr>
      </p:sp>
      <p:grpSp>
        <p:nvGrpSpPr>
          <p:cNvPr name="Group 18" id="18"/>
          <p:cNvGrpSpPr/>
          <p:nvPr/>
        </p:nvGrpSpPr>
        <p:grpSpPr>
          <a:xfrm rot="0">
            <a:off x="321458" y="3387115"/>
            <a:ext cx="10295585" cy="1255397"/>
            <a:chOff x="0" y="0"/>
            <a:chExt cx="2711594" cy="330640"/>
          </a:xfrm>
        </p:grpSpPr>
        <p:sp>
          <p:nvSpPr>
            <p:cNvPr name="Freeform 19" id="19"/>
            <p:cNvSpPr/>
            <p:nvPr/>
          </p:nvSpPr>
          <p:spPr>
            <a:xfrm flipH="false" flipV="false" rot="0">
              <a:off x="0" y="0"/>
              <a:ext cx="2711594" cy="330640"/>
            </a:xfrm>
            <a:custGeom>
              <a:avLst/>
              <a:gdLst/>
              <a:ahLst/>
              <a:cxnLst/>
              <a:rect r="r" b="b" t="t" l="l"/>
              <a:pathLst>
                <a:path h="330640" w="2711594">
                  <a:moveTo>
                    <a:pt x="0" y="0"/>
                  </a:moveTo>
                  <a:lnTo>
                    <a:pt x="2711594" y="0"/>
                  </a:lnTo>
                  <a:lnTo>
                    <a:pt x="2711594" y="330640"/>
                  </a:lnTo>
                  <a:lnTo>
                    <a:pt x="0" y="330640"/>
                  </a:lnTo>
                  <a:close/>
                </a:path>
              </a:pathLst>
            </a:custGeom>
            <a:solidFill>
              <a:srgbClr val="680F17"/>
            </a:solidFill>
          </p:spPr>
        </p:sp>
        <p:sp>
          <p:nvSpPr>
            <p:cNvPr name="TextBox 20" id="20"/>
            <p:cNvSpPr txBox="true"/>
            <p:nvPr/>
          </p:nvSpPr>
          <p:spPr>
            <a:xfrm>
              <a:off x="0" y="-38100"/>
              <a:ext cx="2711594" cy="36874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321458" y="3558565"/>
            <a:ext cx="957274" cy="957274"/>
            <a:chOff x="0" y="0"/>
            <a:chExt cx="1276365" cy="1276365"/>
          </a:xfrm>
        </p:grpSpPr>
        <p:grpSp>
          <p:nvGrpSpPr>
            <p:cNvPr name="Group 22" id="22"/>
            <p:cNvGrpSpPr/>
            <p:nvPr/>
          </p:nvGrpSpPr>
          <p:grpSpPr>
            <a:xfrm rot="0">
              <a:off x="0" y="0"/>
              <a:ext cx="1276365" cy="127636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06</a:t>
              </a:r>
            </a:p>
          </p:txBody>
        </p:sp>
      </p:grpSp>
      <p:grpSp>
        <p:nvGrpSpPr>
          <p:cNvPr name="Group 26" id="26"/>
          <p:cNvGrpSpPr/>
          <p:nvPr/>
        </p:nvGrpSpPr>
        <p:grpSpPr>
          <a:xfrm rot="0">
            <a:off x="321458" y="5013987"/>
            <a:ext cx="10295585" cy="1409250"/>
            <a:chOff x="0" y="0"/>
            <a:chExt cx="2711594" cy="371160"/>
          </a:xfrm>
        </p:grpSpPr>
        <p:sp>
          <p:nvSpPr>
            <p:cNvPr name="Freeform 27" id="27"/>
            <p:cNvSpPr/>
            <p:nvPr/>
          </p:nvSpPr>
          <p:spPr>
            <a:xfrm flipH="false" flipV="false" rot="0">
              <a:off x="0" y="0"/>
              <a:ext cx="2711594" cy="371160"/>
            </a:xfrm>
            <a:custGeom>
              <a:avLst/>
              <a:gdLst/>
              <a:ahLst/>
              <a:cxnLst/>
              <a:rect r="r" b="b" t="t" l="l"/>
              <a:pathLst>
                <a:path h="371160" w="2711594">
                  <a:moveTo>
                    <a:pt x="0" y="0"/>
                  </a:moveTo>
                  <a:lnTo>
                    <a:pt x="2711594" y="0"/>
                  </a:lnTo>
                  <a:lnTo>
                    <a:pt x="2711594" y="371160"/>
                  </a:lnTo>
                  <a:lnTo>
                    <a:pt x="0" y="371160"/>
                  </a:lnTo>
                  <a:close/>
                </a:path>
              </a:pathLst>
            </a:custGeom>
            <a:solidFill>
              <a:srgbClr val="680F17"/>
            </a:solidFill>
          </p:spPr>
        </p:sp>
        <p:sp>
          <p:nvSpPr>
            <p:cNvPr name="TextBox 28" id="28"/>
            <p:cNvSpPr txBox="true"/>
            <p:nvPr/>
          </p:nvSpPr>
          <p:spPr>
            <a:xfrm>
              <a:off x="0" y="-38100"/>
              <a:ext cx="2711594" cy="409260"/>
            </a:xfrm>
            <a:prstGeom prst="rect">
              <a:avLst/>
            </a:prstGeom>
          </p:spPr>
          <p:txBody>
            <a:bodyPr anchor="ctr" rtlCol="false" tIns="50800" lIns="50800" bIns="50800" rIns="50800"/>
            <a:lstStyle/>
            <a:p>
              <a:pPr algn="ctr">
                <a:lnSpc>
                  <a:spcPts val="2659"/>
                </a:lnSpc>
              </a:pPr>
            </a:p>
          </p:txBody>
        </p:sp>
      </p:grpSp>
      <p:grpSp>
        <p:nvGrpSpPr>
          <p:cNvPr name="Group 29" id="29"/>
          <p:cNvGrpSpPr/>
          <p:nvPr/>
        </p:nvGrpSpPr>
        <p:grpSpPr>
          <a:xfrm rot="0">
            <a:off x="321458" y="5232857"/>
            <a:ext cx="957274" cy="957274"/>
            <a:chOff x="0" y="0"/>
            <a:chExt cx="1276365" cy="1276365"/>
          </a:xfrm>
        </p:grpSpPr>
        <p:grpSp>
          <p:nvGrpSpPr>
            <p:cNvPr name="Group 30" id="30"/>
            <p:cNvGrpSpPr/>
            <p:nvPr/>
          </p:nvGrpSpPr>
          <p:grpSpPr>
            <a:xfrm rot="0">
              <a:off x="0" y="0"/>
              <a:ext cx="1276365" cy="1276365"/>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2" id="3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3" id="33"/>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07</a:t>
              </a:r>
            </a:p>
          </p:txBody>
        </p:sp>
      </p:grpSp>
      <p:grpSp>
        <p:nvGrpSpPr>
          <p:cNvPr name="Group 34" id="34"/>
          <p:cNvGrpSpPr/>
          <p:nvPr/>
        </p:nvGrpSpPr>
        <p:grpSpPr>
          <a:xfrm rot="0">
            <a:off x="321458" y="6804237"/>
            <a:ext cx="10295585" cy="947749"/>
            <a:chOff x="0" y="0"/>
            <a:chExt cx="2711594" cy="249613"/>
          </a:xfrm>
        </p:grpSpPr>
        <p:sp>
          <p:nvSpPr>
            <p:cNvPr name="Freeform 35" id="35"/>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36" id="36"/>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37" id="37"/>
          <p:cNvGrpSpPr/>
          <p:nvPr/>
        </p:nvGrpSpPr>
        <p:grpSpPr>
          <a:xfrm rot="0">
            <a:off x="321458" y="6794712"/>
            <a:ext cx="957274" cy="957274"/>
            <a:chOff x="0" y="0"/>
            <a:chExt cx="1276365" cy="1276365"/>
          </a:xfrm>
        </p:grpSpPr>
        <p:grpSp>
          <p:nvGrpSpPr>
            <p:cNvPr name="Group 38" id="38"/>
            <p:cNvGrpSpPr/>
            <p:nvPr/>
          </p:nvGrpSpPr>
          <p:grpSpPr>
            <a:xfrm rot="0">
              <a:off x="0" y="0"/>
              <a:ext cx="1276365" cy="1276365"/>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40" id="4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1" id="41"/>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08</a:t>
              </a:r>
            </a:p>
          </p:txBody>
        </p:sp>
      </p:grpSp>
      <p:sp>
        <p:nvSpPr>
          <p:cNvPr name="TextBox 42" id="42"/>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12</a:t>
            </a:r>
          </a:p>
        </p:txBody>
      </p:sp>
      <p:sp>
        <p:nvSpPr>
          <p:cNvPr name="TextBox 43" id="43"/>
          <p:cNvSpPr txBox="true"/>
          <p:nvPr/>
        </p:nvSpPr>
        <p:spPr>
          <a:xfrm rot="0">
            <a:off x="1470887" y="3479106"/>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Volver a socializar el material formativo que ya se tiene: las fichas de acompañamiento vocacional específicas y el material para los encuentros vocacionales locales.</a:t>
            </a:r>
            <a:r>
              <a:rPr lang="en-US" sz="2196">
                <a:solidFill>
                  <a:srgbClr val="FFFFFF"/>
                </a:solidFill>
                <a:latin typeface="DM Sans"/>
                <a:ea typeface="DM Sans"/>
                <a:cs typeface="DM Sans"/>
                <a:sym typeface="DM Sans"/>
              </a:rPr>
              <a:t> </a:t>
            </a:r>
          </a:p>
        </p:txBody>
      </p:sp>
      <p:sp>
        <p:nvSpPr>
          <p:cNvPr name="TextBox 44" id="44"/>
          <p:cNvSpPr txBox="true"/>
          <p:nvPr/>
        </p:nvSpPr>
        <p:spPr>
          <a:xfrm rot="0">
            <a:off x="1470887" y="5105978"/>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Generar una mejor comunicación con los coordinadores pastorales locales para articular las actividades y los procesos de animación vocacional.</a:t>
            </a:r>
            <a:r>
              <a:rPr lang="en-US" sz="2196">
                <a:solidFill>
                  <a:srgbClr val="FFFFFF"/>
                </a:solidFill>
                <a:latin typeface="DM Sans"/>
                <a:ea typeface="DM Sans"/>
                <a:cs typeface="DM Sans"/>
                <a:sym typeface="DM Sans"/>
              </a:rPr>
              <a:t> </a:t>
            </a:r>
          </a:p>
        </p:txBody>
      </p:sp>
      <p:sp>
        <p:nvSpPr>
          <p:cNvPr name="TextBox 45" id="45"/>
          <p:cNvSpPr txBox="true"/>
          <p:nvPr/>
        </p:nvSpPr>
        <p:spPr>
          <a:xfrm rot="0">
            <a:off x="1470887" y="6896228"/>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Generar una propuesta de formación en el acompañamiento para los agentes pastorales locales.</a:t>
            </a:r>
            <a:r>
              <a:rPr lang="en-US" sz="2196">
                <a:solidFill>
                  <a:srgbClr val="FFFFFF"/>
                </a:solidFill>
                <a:latin typeface="DM Sans"/>
                <a:ea typeface="DM Sans"/>
                <a:cs typeface="DM Sans"/>
                <a:sym typeface="DM Sans"/>
              </a:rPr>
              <a:t> </a:t>
            </a:r>
          </a:p>
        </p:txBody>
      </p:sp>
      <p:sp>
        <p:nvSpPr>
          <p:cNvPr name="TextBox 46" id="46"/>
          <p:cNvSpPr txBox="true"/>
          <p:nvPr/>
        </p:nvSpPr>
        <p:spPr>
          <a:xfrm rot="0">
            <a:off x="321458" y="909537"/>
            <a:ext cx="9073949" cy="851695"/>
          </a:xfrm>
          <a:prstGeom prst="rect">
            <a:avLst/>
          </a:prstGeom>
        </p:spPr>
        <p:txBody>
          <a:bodyPr anchor="t" rtlCol="false" tIns="0" lIns="0" bIns="0" rIns="0">
            <a:spAutoFit/>
          </a:bodyPr>
          <a:lstStyle/>
          <a:p>
            <a:pPr algn="l">
              <a:lnSpc>
                <a:spcPts val="6194"/>
              </a:lnSpc>
            </a:pPr>
            <a:r>
              <a:rPr lang="en-US" sz="6732" b="true">
                <a:solidFill>
                  <a:srgbClr val="680F17"/>
                </a:solidFill>
                <a:latin typeface="Asap Condensed Bold"/>
                <a:ea typeface="Asap Condensed Bold"/>
                <a:cs typeface="Asap Condensed Bold"/>
                <a:sym typeface="Asap Condensed Bold"/>
              </a:rPr>
              <a:t>COMPROMISOS DE MEJORA</a:t>
            </a:r>
          </a:p>
        </p:txBody>
      </p:sp>
    </p:spTree>
  </p:cSld>
  <p:clrMapOvr>
    <a:masterClrMapping/>
  </p:clrMapOvr>
  <p:transition spd="slow">
    <p:fade/>
  </p:transition>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30610">
                <a:alpha val="100000"/>
              </a:srgbClr>
            </a:gs>
            <a:gs pos="50000">
              <a:srgbClr val="75131A">
                <a:alpha val="100000"/>
              </a:srgbClr>
            </a:gs>
            <a:gs pos="100000">
              <a:srgbClr val="75131A">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08418" y="630616"/>
            <a:ext cx="15671165" cy="9656384"/>
          </a:xfrm>
          <a:custGeom>
            <a:avLst/>
            <a:gdLst/>
            <a:ahLst/>
            <a:cxnLst/>
            <a:rect r="r" b="b" t="t" l="l"/>
            <a:pathLst>
              <a:path h="9656384" w="15671165">
                <a:moveTo>
                  <a:pt x="0" y="0"/>
                </a:moveTo>
                <a:lnTo>
                  <a:pt x="15671164" y="0"/>
                </a:lnTo>
                <a:lnTo>
                  <a:pt x="15671164" y="9656384"/>
                </a:lnTo>
                <a:lnTo>
                  <a:pt x="0" y="9656384"/>
                </a:lnTo>
                <a:lnTo>
                  <a:pt x="0" y="0"/>
                </a:lnTo>
                <a:close/>
              </a:path>
            </a:pathLst>
          </a:custGeom>
          <a:blipFill>
            <a:blip r:embed="rId2"/>
            <a:stretch>
              <a:fillRect l="0" t="0" r="0" b="0"/>
            </a:stretch>
          </a:blipFill>
        </p:spPr>
      </p:sp>
      <p:sp>
        <p:nvSpPr>
          <p:cNvPr name="TextBox 3" id="3"/>
          <p:cNvSpPr txBox="true"/>
          <p:nvPr/>
        </p:nvSpPr>
        <p:spPr>
          <a:xfrm rot="0">
            <a:off x="6941716" y="33715"/>
            <a:ext cx="4404568" cy="596901"/>
          </a:xfrm>
          <a:prstGeom prst="rect">
            <a:avLst/>
          </a:prstGeom>
        </p:spPr>
        <p:txBody>
          <a:bodyPr anchor="t" rtlCol="false" tIns="0" lIns="0" bIns="0" rIns="0">
            <a:spAutoFit/>
          </a:bodyPr>
          <a:lstStyle/>
          <a:p>
            <a:pPr algn="ctr">
              <a:lnSpc>
                <a:spcPts val="4899"/>
              </a:lnSpc>
              <a:spcBef>
                <a:spcPct val="0"/>
              </a:spcBef>
            </a:pPr>
            <a:r>
              <a:rPr lang="en-US" sz="3499">
                <a:solidFill>
                  <a:srgbClr val="FFFFFF"/>
                </a:solidFill>
                <a:latin typeface="Chewy"/>
                <a:ea typeface="Chewy"/>
                <a:cs typeface="Chewy"/>
                <a:sym typeface="Chewy"/>
              </a:rPr>
              <a:t>DIMENSIÓN VOCACIONAL</a:t>
            </a:r>
          </a:p>
        </p:txBody>
      </p:sp>
    </p:spTree>
  </p:cSld>
  <p:clrMapOvr>
    <a:masterClrMapping/>
  </p:clrMapOvr>
  <p:transition spd="fast">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30610">
                <a:alpha val="100000"/>
              </a:srgbClr>
            </a:gs>
            <a:gs pos="50000">
              <a:srgbClr val="75131A">
                <a:alpha val="100000"/>
              </a:srgbClr>
            </a:gs>
            <a:gs pos="100000">
              <a:srgbClr val="75131A">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743749" y="764985"/>
            <a:ext cx="16800503" cy="9083736"/>
          </a:xfrm>
          <a:custGeom>
            <a:avLst/>
            <a:gdLst/>
            <a:ahLst/>
            <a:cxnLst/>
            <a:rect r="r" b="b" t="t" l="l"/>
            <a:pathLst>
              <a:path h="9083736" w="16800503">
                <a:moveTo>
                  <a:pt x="0" y="0"/>
                </a:moveTo>
                <a:lnTo>
                  <a:pt x="16800502" y="0"/>
                </a:lnTo>
                <a:lnTo>
                  <a:pt x="16800502" y="9083737"/>
                </a:lnTo>
                <a:lnTo>
                  <a:pt x="0" y="9083737"/>
                </a:lnTo>
                <a:lnTo>
                  <a:pt x="0" y="0"/>
                </a:lnTo>
                <a:close/>
              </a:path>
            </a:pathLst>
          </a:custGeom>
          <a:blipFill>
            <a:blip r:embed="rId2"/>
            <a:stretch>
              <a:fillRect l="0" t="0" r="0" b="0"/>
            </a:stretch>
          </a:blipFill>
        </p:spPr>
      </p:sp>
      <p:sp>
        <p:nvSpPr>
          <p:cNvPr name="TextBox 3" id="3"/>
          <p:cNvSpPr txBox="true"/>
          <p:nvPr/>
        </p:nvSpPr>
        <p:spPr>
          <a:xfrm rot="0">
            <a:off x="6941716" y="33715"/>
            <a:ext cx="4404568" cy="596901"/>
          </a:xfrm>
          <a:prstGeom prst="rect">
            <a:avLst/>
          </a:prstGeom>
        </p:spPr>
        <p:txBody>
          <a:bodyPr anchor="t" rtlCol="false" tIns="0" lIns="0" bIns="0" rIns="0">
            <a:spAutoFit/>
          </a:bodyPr>
          <a:lstStyle/>
          <a:p>
            <a:pPr algn="ctr">
              <a:lnSpc>
                <a:spcPts val="4899"/>
              </a:lnSpc>
              <a:spcBef>
                <a:spcPct val="0"/>
              </a:spcBef>
            </a:pPr>
            <a:r>
              <a:rPr lang="en-US" sz="3499">
                <a:solidFill>
                  <a:srgbClr val="FFFFFF"/>
                </a:solidFill>
                <a:latin typeface="Chewy"/>
                <a:ea typeface="Chewy"/>
                <a:cs typeface="Chewy"/>
                <a:sym typeface="Chewy"/>
              </a:rPr>
              <a:t>DIMENSIÓN VOCACIONAL</a:t>
            </a:r>
          </a:p>
        </p:txBody>
      </p:sp>
    </p:spTree>
  </p:cSld>
  <p:clrMapOvr>
    <a:masterClrMapping/>
  </p:clrMapOvr>
  <p:transition spd="slow">
    <p:push dir="l"/>
  </p:transition>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30610">
                <a:alpha val="100000"/>
              </a:srgbClr>
            </a:gs>
            <a:gs pos="50000">
              <a:srgbClr val="75131A">
                <a:alpha val="100000"/>
              </a:srgbClr>
            </a:gs>
            <a:gs pos="100000">
              <a:srgbClr val="75131A">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871897" y="688356"/>
            <a:ext cx="16544207" cy="9512919"/>
          </a:xfrm>
          <a:custGeom>
            <a:avLst/>
            <a:gdLst/>
            <a:ahLst/>
            <a:cxnLst/>
            <a:rect r="r" b="b" t="t" l="l"/>
            <a:pathLst>
              <a:path h="9512919" w="16544207">
                <a:moveTo>
                  <a:pt x="0" y="0"/>
                </a:moveTo>
                <a:lnTo>
                  <a:pt x="16544206" y="0"/>
                </a:lnTo>
                <a:lnTo>
                  <a:pt x="16544206" y="9512919"/>
                </a:lnTo>
                <a:lnTo>
                  <a:pt x="0" y="9512919"/>
                </a:lnTo>
                <a:lnTo>
                  <a:pt x="0" y="0"/>
                </a:lnTo>
                <a:close/>
              </a:path>
            </a:pathLst>
          </a:custGeom>
          <a:blipFill>
            <a:blip r:embed="rId2"/>
            <a:stretch>
              <a:fillRect l="0" t="0" r="0" b="0"/>
            </a:stretch>
          </a:blipFill>
        </p:spPr>
      </p:sp>
      <p:sp>
        <p:nvSpPr>
          <p:cNvPr name="TextBox 3" id="3"/>
          <p:cNvSpPr txBox="true"/>
          <p:nvPr/>
        </p:nvSpPr>
        <p:spPr>
          <a:xfrm rot="0">
            <a:off x="5131668" y="33715"/>
            <a:ext cx="8024664" cy="596901"/>
          </a:xfrm>
          <a:prstGeom prst="rect">
            <a:avLst/>
          </a:prstGeom>
        </p:spPr>
        <p:txBody>
          <a:bodyPr anchor="t" rtlCol="false" tIns="0" lIns="0" bIns="0" rIns="0">
            <a:spAutoFit/>
          </a:bodyPr>
          <a:lstStyle/>
          <a:p>
            <a:pPr algn="ctr">
              <a:lnSpc>
                <a:spcPts val="4899"/>
              </a:lnSpc>
              <a:spcBef>
                <a:spcPct val="0"/>
              </a:spcBef>
            </a:pPr>
            <a:r>
              <a:rPr lang="en-US" sz="3499">
                <a:solidFill>
                  <a:srgbClr val="FFFFFF"/>
                </a:solidFill>
                <a:latin typeface="Chewy"/>
                <a:ea typeface="Chewy"/>
                <a:cs typeface="Chewy"/>
                <a:sym typeface="Chewy"/>
              </a:rPr>
              <a:t>ANIMACIÓN DE LAS VOCACIONES APOSTÓLICAS</a:t>
            </a: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30610">
                <a:alpha val="100000"/>
              </a:srgbClr>
            </a:gs>
            <a:gs pos="50000">
              <a:srgbClr val="75131A">
                <a:alpha val="100000"/>
              </a:srgbClr>
            </a:gs>
            <a:gs pos="100000">
              <a:srgbClr val="75131A">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2258399" y="630616"/>
            <a:ext cx="13771202" cy="9656384"/>
          </a:xfrm>
          <a:custGeom>
            <a:avLst/>
            <a:gdLst/>
            <a:ahLst/>
            <a:cxnLst/>
            <a:rect r="r" b="b" t="t" l="l"/>
            <a:pathLst>
              <a:path h="9656384" w="13771202">
                <a:moveTo>
                  <a:pt x="0" y="0"/>
                </a:moveTo>
                <a:lnTo>
                  <a:pt x="13771202" y="0"/>
                </a:lnTo>
                <a:lnTo>
                  <a:pt x="13771202" y="9656384"/>
                </a:lnTo>
                <a:lnTo>
                  <a:pt x="0" y="9656384"/>
                </a:lnTo>
                <a:lnTo>
                  <a:pt x="0" y="0"/>
                </a:lnTo>
                <a:close/>
              </a:path>
            </a:pathLst>
          </a:custGeom>
          <a:blipFill>
            <a:blip r:embed="rId2"/>
            <a:stretch>
              <a:fillRect l="0" t="0" r="0" b="0"/>
            </a:stretch>
          </a:blipFill>
        </p:spPr>
      </p:sp>
      <p:sp>
        <p:nvSpPr>
          <p:cNvPr name="TextBox 3" id="3"/>
          <p:cNvSpPr txBox="true"/>
          <p:nvPr/>
        </p:nvSpPr>
        <p:spPr>
          <a:xfrm rot="0">
            <a:off x="5131668" y="33715"/>
            <a:ext cx="8024664" cy="596901"/>
          </a:xfrm>
          <a:prstGeom prst="rect">
            <a:avLst/>
          </a:prstGeom>
        </p:spPr>
        <p:txBody>
          <a:bodyPr anchor="t" rtlCol="false" tIns="0" lIns="0" bIns="0" rIns="0">
            <a:spAutoFit/>
          </a:bodyPr>
          <a:lstStyle/>
          <a:p>
            <a:pPr algn="ctr">
              <a:lnSpc>
                <a:spcPts val="4899"/>
              </a:lnSpc>
              <a:spcBef>
                <a:spcPct val="0"/>
              </a:spcBef>
            </a:pPr>
            <a:r>
              <a:rPr lang="en-US" sz="3499">
                <a:solidFill>
                  <a:srgbClr val="FFFFFF"/>
                </a:solidFill>
                <a:latin typeface="Chewy"/>
                <a:ea typeface="Chewy"/>
                <a:cs typeface="Chewy"/>
                <a:sym typeface="Chewy"/>
              </a:rPr>
              <a:t>ANIMACIÓN DE LAS VOCACIONES APOSTÓLICAS</a:t>
            </a:r>
          </a:p>
        </p:txBody>
      </p:sp>
    </p:spTree>
  </p:cSld>
  <p:clrMapOvr>
    <a:masterClrMapping/>
  </p:clrMapOvr>
  <p:transition spd="slow">
    <p:push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30610">
                <a:alpha val="100000"/>
              </a:srgbClr>
            </a:gs>
            <a:gs pos="50000">
              <a:srgbClr val="75131A">
                <a:alpha val="100000"/>
              </a:srgbClr>
            </a:gs>
            <a:gs pos="100000">
              <a:srgbClr val="75131A">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886889" y="3280188"/>
            <a:ext cx="14514221" cy="3726624"/>
          </a:xfrm>
          <a:custGeom>
            <a:avLst/>
            <a:gdLst/>
            <a:ahLst/>
            <a:cxnLst/>
            <a:rect r="r" b="b" t="t" l="l"/>
            <a:pathLst>
              <a:path h="3726624" w="14514221">
                <a:moveTo>
                  <a:pt x="0" y="0"/>
                </a:moveTo>
                <a:lnTo>
                  <a:pt x="14514222" y="0"/>
                </a:lnTo>
                <a:lnTo>
                  <a:pt x="14514222" y="3726624"/>
                </a:lnTo>
                <a:lnTo>
                  <a:pt x="0" y="3726624"/>
                </a:lnTo>
                <a:lnTo>
                  <a:pt x="0" y="0"/>
                </a:lnTo>
                <a:close/>
              </a:path>
            </a:pathLst>
          </a:custGeom>
          <a:blipFill>
            <a:blip r:embed="rId2"/>
            <a:stretch>
              <a:fillRect l="0" t="0" r="0" b="0"/>
            </a:stretch>
          </a:blipFill>
        </p:spPr>
      </p:sp>
      <p:sp>
        <p:nvSpPr>
          <p:cNvPr name="TextBox 3" id="3"/>
          <p:cNvSpPr txBox="true"/>
          <p:nvPr/>
        </p:nvSpPr>
        <p:spPr>
          <a:xfrm rot="0">
            <a:off x="5131668" y="1157472"/>
            <a:ext cx="8024664" cy="596901"/>
          </a:xfrm>
          <a:prstGeom prst="rect">
            <a:avLst/>
          </a:prstGeom>
        </p:spPr>
        <p:txBody>
          <a:bodyPr anchor="t" rtlCol="false" tIns="0" lIns="0" bIns="0" rIns="0">
            <a:spAutoFit/>
          </a:bodyPr>
          <a:lstStyle/>
          <a:p>
            <a:pPr algn="ctr">
              <a:lnSpc>
                <a:spcPts val="4899"/>
              </a:lnSpc>
              <a:spcBef>
                <a:spcPct val="0"/>
              </a:spcBef>
            </a:pPr>
            <a:r>
              <a:rPr lang="en-US" sz="3499">
                <a:solidFill>
                  <a:srgbClr val="FFFFFF"/>
                </a:solidFill>
                <a:latin typeface="Chewy"/>
                <a:ea typeface="Chewy"/>
                <a:cs typeface="Chewy"/>
                <a:sym typeface="Chewy"/>
              </a:rPr>
              <a:t>ANIMACIÓN DE LAS VOCACIONES APOSTÓLICAS</a:t>
            </a:r>
          </a:p>
        </p:txBody>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grpSp>
        <p:nvGrpSpPr>
          <p:cNvPr name="Group 3" id="3"/>
          <p:cNvGrpSpPr/>
          <p:nvPr/>
        </p:nvGrpSpPr>
        <p:grpSpPr>
          <a:xfrm rot="0">
            <a:off x="14687195" y="-2227957"/>
            <a:ext cx="5649015" cy="4455914"/>
            <a:chOff x="0" y="0"/>
            <a:chExt cx="911631" cy="719090"/>
          </a:xfrm>
        </p:grpSpPr>
        <p:sp>
          <p:nvSpPr>
            <p:cNvPr name="Freeform 4" id="4"/>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5" id="5"/>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023034" y="429306"/>
            <a:ext cx="9895110" cy="770678"/>
          </a:xfrm>
          <a:prstGeom prst="rect">
            <a:avLst/>
          </a:prstGeom>
        </p:spPr>
        <p:txBody>
          <a:bodyPr anchor="t" rtlCol="false" tIns="0" lIns="0" bIns="0" rIns="0">
            <a:spAutoFit/>
          </a:bodyPr>
          <a:lstStyle/>
          <a:p>
            <a:pPr algn="l">
              <a:lnSpc>
                <a:spcPts val="5645"/>
              </a:lnSpc>
            </a:pPr>
            <a:r>
              <a:rPr lang="en-US" sz="6136" b="true">
                <a:solidFill>
                  <a:srgbClr val="680F17"/>
                </a:solidFill>
                <a:latin typeface="Asap Condensed Bold"/>
                <a:ea typeface="Asap Condensed Bold"/>
                <a:cs typeface="Asap Condensed Bold"/>
                <a:sym typeface="Asap Condensed Bold"/>
              </a:rPr>
              <a:t>LO QUE SE REALIZARÁ ESTE AÑO</a:t>
            </a:r>
          </a:p>
        </p:txBody>
      </p:sp>
      <p:sp>
        <p:nvSpPr>
          <p:cNvPr name="TextBox 7" id="7"/>
          <p:cNvSpPr txBox="true"/>
          <p:nvPr/>
        </p:nvSpPr>
        <p:spPr>
          <a:xfrm rot="0">
            <a:off x="4958821" y="2566291"/>
            <a:ext cx="13084349" cy="1163406"/>
          </a:xfrm>
          <a:prstGeom prst="rect">
            <a:avLst/>
          </a:prstGeom>
        </p:spPr>
        <p:txBody>
          <a:bodyPr anchor="t" rtlCol="false" tIns="0" lIns="0" bIns="0" rIns="0">
            <a:spAutoFit/>
          </a:bodyPr>
          <a:lstStyle/>
          <a:p>
            <a:pPr algn="just">
              <a:lnSpc>
                <a:spcPts val="3075"/>
              </a:lnSpc>
            </a:pPr>
            <a:r>
              <a:rPr lang="en-US" sz="2196">
                <a:solidFill>
                  <a:srgbClr val="000000"/>
                </a:solidFill>
                <a:latin typeface="DM Sans"/>
                <a:ea typeface="DM Sans"/>
                <a:cs typeface="DM Sans"/>
                <a:sym typeface="DM Sans"/>
              </a:rPr>
              <a:t>Dirigido a jóvenes en el lapso de edad señalado, que se encuentren en las etapas de “propuesta” y “discernimiento” (etapas del PIAAV equivalentes a “camino” y apóstol en el MJS), y que deseen tener un espacio fuerte de reflexión vocacional. </a:t>
            </a:r>
          </a:p>
        </p:txBody>
      </p:sp>
      <p:grpSp>
        <p:nvGrpSpPr>
          <p:cNvPr name="Group 8" id="8"/>
          <p:cNvGrpSpPr/>
          <p:nvPr/>
        </p:nvGrpSpPr>
        <p:grpSpPr>
          <a:xfrm rot="0">
            <a:off x="-3137364" y="-35652"/>
            <a:ext cx="10322652" cy="10322652"/>
            <a:chOff x="63500" y="63500"/>
            <a:chExt cx="1130300" cy="1130300"/>
          </a:xfrm>
        </p:grpSpPr>
        <p:sp>
          <p:nvSpPr>
            <p:cNvPr name="Freeform 9" id="9"/>
            <p:cNvSpPr/>
            <p:nvPr/>
          </p:nvSpPr>
          <p:spPr>
            <a:xfrm flipH="false" flipV="false" rot="0">
              <a:off x="0" y="0"/>
              <a:ext cx="1130300" cy="1130300"/>
            </a:xfrm>
            <a:custGeom>
              <a:avLst/>
              <a:gdLst/>
              <a:ahLst/>
              <a:cxnLst/>
              <a:rect r="r" b="b" t="t" l="l"/>
              <a:pathLst>
                <a:path h="1130300" w="1130300">
                  <a:moveTo>
                    <a:pt x="0" y="0"/>
                  </a:moveTo>
                  <a:lnTo>
                    <a:pt x="0" y="1130300"/>
                  </a:lnTo>
                  <a:lnTo>
                    <a:pt x="1130300" y="1130300"/>
                  </a:lnTo>
                  <a:lnTo>
                    <a:pt x="520700" y="0"/>
                  </a:lnTo>
                  <a:close/>
                </a:path>
              </a:pathLst>
            </a:custGeom>
            <a:blipFill>
              <a:blip r:embed="rId3"/>
              <a:stretch>
                <a:fillRect l="0" t="-61111" r="0" b="-61111"/>
              </a:stretch>
            </a:blipFill>
          </p:spPr>
        </p:sp>
      </p:grpSp>
      <p:grpSp>
        <p:nvGrpSpPr>
          <p:cNvPr name="Group 10" id="10"/>
          <p:cNvGrpSpPr/>
          <p:nvPr/>
        </p:nvGrpSpPr>
        <p:grpSpPr>
          <a:xfrm rot="-1705739">
            <a:off x="4462890" y="-1235662"/>
            <a:ext cx="1094409" cy="13104350"/>
            <a:chOff x="0" y="0"/>
            <a:chExt cx="288239" cy="3451352"/>
          </a:xfrm>
        </p:grpSpPr>
        <p:sp>
          <p:nvSpPr>
            <p:cNvPr name="Freeform 11" id="11"/>
            <p:cNvSpPr/>
            <p:nvPr/>
          </p:nvSpPr>
          <p:spPr>
            <a:xfrm flipH="false" flipV="false" rot="0">
              <a:off x="0" y="0"/>
              <a:ext cx="288239" cy="3451352"/>
            </a:xfrm>
            <a:custGeom>
              <a:avLst/>
              <a:gdLst/>
              <a:ahLst/>
              <a:cxnLst/>
              <a:rect r="r" b="b" t="t" l="l"/>
              <a:pathLst>
                <a:path h="3451352" w="288239">
                  <a:moveTo>
                    <a:pt x="0" y="0"/>
                  </a:moveTo>
                  <a:lnTo>
                    <a:pt x="288239" y="0"/>
                  </a:lnTo>
                  <a:lnTo>
                    <a:pt x="288239" y="3451352"/>
                  </a:lnTo>
                  <a:lnTo>
                    <a:pt x="0" y="3451352"/>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2" id="12"/>
            <p:cNvSpPr txBox="true"/>
            <p:nvPr/>
          </p:nvSpPr>
          <p:spPr>
            <a:xfrm>
              <a:off x="0" y="-38100"/>
              <a:ext cx="288239" cy="34894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4350807" y="1314569"/>
            <a:ext cx="10086091" cy="1299348"/>
            <a:chOff x="0" y="0"/>
            <a:chExt cx="2656419" cy="342215"/>
          </a:xfrm>
        </p:grpSpPr>
        <p:sp>
          <p:nvSpPr>
            <p:cNvPr name="Freeform 14" id="14"/>
            <p:cNvSpPr/>
            <p:nvPr/>
          </p:nvSpPr>
          <p:spPr>
            <a:xfrm flipH="false" flipV="false" rot="0">
              <a:off x="0" y="0"/>
              <a:ext cx="2656419" cy="342215"/>
            </a:xfrm>
            <a:custGeom>
              <a:avLst/>
              <a:gdLst/>
              <a:ahLst/>
              <a:cxnLst/>
              <a:rect r="r" b="b" t="t" l="l"/>
              <a:pathLst>
                <a:path h="342215" w="2656419">
                  <a:moveTo>
                    <a:pt x="13817" y="0"/>
                  </a:moveTo>
                  <a:lnTo>
                    <a:pt x="2642602" y="0"/>
                  </a:lnTo>
                  <a:cubicBezTo>
                    <a:pt x="2646267" y="0"/>
                    <a:pt x="2649781" y="1456"/>
                    <a:pt x="2652372" y="4047"/>
                  </a:cubicBezTo>
                  <a:cubicBezTo>
                    <a:pt x="2654963" y="6638"/>
                    <a:pt x="2656419" y="10152"/>
                    <a:pt x="2656419" y="13817"/>
                  </a:cubicBezTo>
                  <a:lnTo>
                    <a:pt x="2656419" y="328398"/>
                  </a:lnTo>
                  <a:cubicBezTo>
                    <a:pt x="2656419" y="332063"/>
                    <a:pt x="2654963" y="335577"/>
                    <a:pt x="2652372" y="338168"/>
                  </a:cubicBezTo>
                  <a:cubicBezTo>
                    <a:pt x="2649781" y="340759"/>
                    <a:pt x="2646267" y="342215"/>
                    <a:pt x="2642602" y="342215"/>
                  </a:cubicBezTo>
                  <a:lnTo>
                    <a:pt x="13817" y="342215"/>
                  </a:lnTo>
                  <a:cubicBezTo>
                    <a:pt x="10152" y="342215"/>
                    <a:pt x="6638" y="340759"/>
                    <a:pt x="4047" y="338168"/>
                  </a:cubicBezTo>
                  <a:cubicBezTo>
                    <a:pt x="1456" y="335577"/>
                    <a:pt x="0" y="332063"/>
                    <a:pt x="0" y="328398"/>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5" id="15"/>
            <p:cNvSpPr txBox="true"/>
            <p:nvPr/>
          </p:nvSpPr>
          <p:spPr>
            <a:xfrm>
              <a:off x="0" y="-38100"/>
              <a:ext cx="2656419" cy="380315"/>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4"/>
            <a:stretch>
              <a:fillRect l="0" t="0" r="0" b="0"/>
            </a:stretch>
          </a:blipFill>
        </p:spPr>
      </p:sp>
      <p:grpSp>
        <p:nvGrpSpPr>
          <p:cNvPr name="Group 17" id="17"/>
          <p:cNvGrpSpPr/>
          <p:nvPr/>
        </p:nvGrpSpPr>
        <p:grpSpPr>
          <a:xfrm rot="0">
            <a:off x="5602019" y="3843997"/>
            <a:ext cx="10086091" cy="859823"/>
            <a:chOff x="0" y="0"/>
            <a:chExt cx="2656419" cy="226455"/>
          </a:xfrm>
        </p:grpSpPr>
        <p:sp>
          <p:nvSpPr>
            <p:cNvPr name="Freeform 18" id="18"/>
            <p:cNvSpPr/>
            <p:nvPr/>
          </p:nvSpPr>
          <p:spPr>
            <a:xfrm flipH="false" flipV="false" rot="0">
              <a:off x="0" y="0"/>
              <a:ext cx="2656419" cy="226455"/>
            </a:xfrm>
            <a:custGeom>
              <a:avLst/>
              <a:gdLst/>
              <a:ahLst/>
              <a:cxnLst/>
              <a:rect r="r" b="b" t="t" l="l"/>
              <a:pathLst>
                <a:path h="226455" w="2656419">
                  <a:moveTo>
                    <a:pt x="13817" y="0"/>
                  </a:moveTo>
                  <a:lnTo>
                    <a:pt x="2642602" y="0"/>
                  </a:lnTo>
                  <a:cubicBezTo>
                    <a:pt x="2646267" y="0"/>
                    <a:pt x="2649781" y="1456"/>
                    <a:pt x="2652372" y="4047"/>
                  </a:cubicBezTo>
                  <a:cubicBezTo>
                    <a:pt x="2654963" y="6638"/>
                    <a:pt x="2656419" y="10152"/>
                    <a:pt x="2656419" y="13817"/>
                  </a:cubicBezTo>
                  <a:lnTo>
                    <a:pt x="2656419" y="212639"/>
                  </a:lnTo>
                  <a:cubicBezTo>
                    <a:pt x="2656419" y="220270"/>
                    <a:pt x="2650233" y="226455"/>
                    <a:pt x="2642602" y="226455"/>
                  </a:cubicBezTo>
                  <a:lnTo>
                    <a:pt x="13817" y="226455"/>
                  </a:lnTo>
                  <a:cubicBezTo>
                    <a:pt x="10152" y="226455"/>
                    <a:pt x="6638" y="225000"/>
                    <a:pt x="4047" y="222409"/>
                  </a:cubicBezTo>
                  <a:cubicBezTo>
                    <a:pt x="1456" y="219818"/>
                    <a:pt x="0" y="216303"/>
                    <a:pt x="0" y="212639"/>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9" id="19"/>
            <p:cNvSpPr txBox="true"/>
            <p:nvPr/>
          </p:nvSpPr>
          <p:spPr>
            <a:xfrm>
              <a:off x="0" y="-38100"/>
              <a:ext cx="2656419" cy="264555"/>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7350517" y="7224748"/>
            <a:ext cx="10086091" cy="859823"/>
            <a:chOff x="0" y="0"/>
            <a:chExt cx="2656419" cy="226455"/>
          </a:xfrm>
        </p:grpSpPr>
        <p:sp>
          <p:nvSpPr>
            <p:cNvPr name="Freeform 21" id="21"/>
            <p:cNvSpPr/>
            <p:nvPr/>
          </p:nvSpPr>
          <p:spPr>
            <a:xfrm flipH="false" flipV="false" rot="0">
              <a:off x="0" y="0"/>
              <a:ext cx="2656419" cy="226455"/>
            </a:xfrm>
            <a:custGeom>
              <a:avLst/>
              <a:gdLst/>
              <a:ahLst/>
              <a:cxnLst/>
              <a:rect r="r" b="b" t="t" l="l"/>
              <a:pathLst>
                <a:path h="226455" w="2656419">
                  <a:moveTo>
                    <a:pt x="13817" y="0"/>
                  </a:moveTo>
                  <a:lnTo>
                    <a:pt x="2642602" y="0"/>
                  </a:lnTo>
                  <a:cubicBezTo>
                    <a:pt x="2646267" y="0"/>
                    <a:pt x="2649781" y="1456"/>
                    <a:pt x="2652372" y="4047"/>
                  </a:cubicBezTo>
                  <a:cubicBezTo>
                    <a:pt x="2654963" y="6638"/>
                    <a:pt x="2656419" y="10152"/>
                    <a:pt x="2656419" y="13817"/>
                  </a:cubicBezTo>
                  <a:lnTo>
                    <a:pt x="2656419" y="212639"/>
                  </a:lnTo>
                  <a:cubicBezTo>
                    <a:pt x="2656419" y="220270"/>
                    <a:pt x="2650233" y="226455"/>
                    <a:pt x="2642602" y="226455"/>
                  </a:cubicBezTo>
                  <a:lnTo>
                    <a:pt x="13817" y="226455"/>
                  </a:lnTo>
                  <a:cubicBezTo>
                    <a:pt x="10152" y="226455"/>
                    <a:pt x="6638" y="225000"/>
                    <a:pt x="4047" y="222409"/>
                  </a:cubicBezTo>
                  <a:cubicBezTo>
                    <a:pt x="1456" y="219818"/>
                    <a:pt x="0" y="216303"/>
                    <a:pt x="0" y="212639"/>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22" id="22"/>
            <p:cNvSpPr txBox="true"/>
            <p:nvPr/>
          </p:nvSpPr>
          <p:spPr>
            <a:xfrm>
              <a:off x="0" y="-38100"/>
              <a:ext cx="2656419" cy="264555"/>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4591718" y="1496697"/>
            <a:ext cx="9436191" cy="93163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Ejercicios Espirituales para jóvenes mayores (20-30) - </a:t>
            </a:r>
            <a:r>
              <a:rPr lang="en-US" sz="2696">
                <a:solidFill>
                  <a:srgbClr val="FF3131"/>
                </a:solidFill>
                <a:latin typeface="DM Serif Display"/>
                <a:ea typeface="DM Serif Display"/>
                <a:cs typeface="DM Serif Display"/>
                <a:sym typeface="DM Serif Display"/>
              </a:rPr>
              <a:t>Del 16 al 20 de abril</a:t>
            </a:r>
          </a:p>
        </p:txBody>
      </p:sp>
      <p:sp>
        <p:nvSpPr>
          <p:cNvPr name="TextBox 24" id="24"/>
          <p:cNvSpPr txBox="true"/>
          <p:nvPr/>
        </p:nvSpPr>
        <p:spPr>
          <a:xfrm rot="0">
            <a:off x="5842929" y="4026125"/>
            <a:ext cx="9436191" cy="45538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Encuentros Vocacionales Ampliados Regionales</a:t>
            </a:r>
          </a:p>
        </p:txBody>
      </p:sp>
      <p:sp>
        <p:nvSpPr>
          <p:cNvPr name="TextBox 25" id="25"/>
          <p:cNvSpPr txBox="true"/>
          <p:nvPr/>
        </p:nvSpPr>
        <p:spPr>
          <a:xfrm rot="0">
            <a:off x="5439930" y="4656195"/>
            <a:ext cx="9656255" cy="1553931"/>
          </a:xfrm>
          <a:prstGeom prst="rect">
            <a:avLst/>
          </a:prstGeom>
        </p:spPr>
        <p:txBody>
          <a:bodyPr anchor="t" rtlCol="false" tIns="0" lIns="0" bIns="0" rIns="0">
            <a:spAutoFit/>
          </a:bodyPr>
          <a:lstStyle/>
          <a:p>
            <a:pPr algn="just" marL="948498" indent="-316166" lvl="2">
              <a:lnSpc>
                <a:spcPts val="3075"/>
              </a:lnSpc>
              <a:buFont typeface="Arial"/>
              <a:buChar char="⚬"/>
            </a:pPr>
            <a:r>
              <a:rPr lang="en-US" sz="2196">
                <a:solidFill>
                  <a:srgbClr val="000000"/>
                </a:solidFill>
                <a:latin typeface="DM Sans"/>
                <a:ea typeface="DM Sans"/>
                <a:cs typeface="DM Sans"/>
                <a:sym typeface="DM Sans"/>
              </a:rPr>
              <a:t>Norte: Piura-San Lorenzo; </a:t>
            </a:r>
            <a:r>
              <a:rPr lang="en-US" b="true" sz="2196">
                <a:solidFill>
                  <a:srgbClr val="FF3131"/>
                </a:solidFill>
                <a:latin typeface="DM Sans Bold"/>
                <a:ea typeface="DM Sans Bold"/>
                <a:cs typeface="DM Sans Bold"/>
                <a:sym typeface="DM Sans Bold"/>
              </a:rPr>
              <a:t>del 30 de mayo al 1 de junio</a:t>
            </a:r>
          </a:p>
          <a:p>
            <a:pPr algn="just" marL="948498" indent="-316166" lvl="2">
              <a:lnSpc>
                <a:spcPts val="3075"/>
              </a:lnSpc>
              <a:buFont typeface="Arial"/>
              <a:buChar char="⚬"/>
            </a:pPr>
            <a:r>
              <a:rPr lang="en-US" sz="2196">
                <a:solidFill>
                  <a:srgbClr val="000000"/>
                </a:solidFill>
                <a:latin typeface="DM Sans"/>
                <a:ea typeface="DM Sans"/>
                <a:cs typeface="DM Sans"/>
                <a:sym typeface="DM Sans"/>
              </a:rPr>
              <a:t>Centro: Lima-Huancayo-Pucallpa-Ayacucho; </a:t>
            </a:r>
            <a:r>
              <a:rPr lang="en-US" b="true" sz="2196">
                <a:solidFill>
                  <a:srgbClr val="FF3131"/>
                </a:solidFill>
                <a:latin typeface="DM Sans Bold"/>
                <a:ea typeface="DM Sans Bold"/>
                <a:cs typeface="DM Sans Bold"/>
                <a:sym typeface="DM Sans Bold"/>
              </a:rPr>
              <a:t>Del 20 al 22 de junio</a:t>
            </a:r>
          </a:p>
          <a:p>
            <a:pPr algn="just" marL="948498" indent="-316166" lvl="2">
              <a:lnSpc>
                <a:spcPts val="3075"/>
              </a:lnSpc>
              <a:buFont typeface="Arial"/>
              <a:buChar char="⚬"/>
            </a:pPr>
            <a:r>
              <a:rPr lang="en-US" sz="2196">
                <a:solidFill>
                  <a:srgbClr val="000000"/>
                </a:solidFill>
                <a:latin typeface="DM Sans"/>
                <a:ea typeface="DM Sans"/>
                <a:cs typeface="DM Sans"/>
                <a:sym typeface="DM Sans"/>
              </a:rPr>
              <a:t>Sur: Cusco-Arequipa; </a:t>
            </a:r>
            <a:r>
              <a:rPr lang="en-US" b="true" sz="2196">
                <a:solidFill>
                  <a:srgbClr val="FF3131"/>
                </a:solidFill>
                <a:latin typeface="DM Sans Bold"/>
                <a:ea typeface="DM Sans Bold"/>
                <a:cs typeface="DM Sans Bold"/>
                <a:sym typeface="DM Sans Bold"/>
              </a:rPr>
              <a:t>del 27 al 29 de junio</a:t>
            </a:r>
          </a:p>
          <a:p>
            <a:pPr algn="just">
              <a:lnSpc>
                <a:spcPts val="3075"/>
              </a:lnSpc>
            </a:pPr>
          </a:p>
        </p:txBody>
      </p:sp>
      <p:sp>
        <p:nvSpPr>
          <p:cNvPr name="TextBox 26" id="26"/>
          <p:cNvSpPr txBox="true"/>
          <p:nvPr/>
        </p:nvSpPr>
        <p:spPr>
          <a:xfrm rot="0">
            <a:off x="6743955" y="5880367"/>
            <a:ext cx="11299215" cy="1163406"/>
          </a:xfrm>
          <a:prstGeom prst="rect">
            <a:avLst/>
          </a:prstGeom>
        </p:spPr>
        <p:txBody>
          <a:bodyPr anchor="t" rtlCol="false" tIns="0" lIns="0" bIns="0" rIns="0">
            <a:spAutoFit/>
          </a:bodyPr>
          <a:lstStyle/>
          <a:p>
            <a:pPr algn="just">
              <a:lnSpc>
                <a:spcPts val="3075"/>
              </a:lnSpc>
            </a:pPr>
            <a:r>
              <a:rPr lang="en-US" sz="2196">
                <a:solidFill>
                  <a:srgbClr val="000000"/>
                </a:solidFill>
                <a:latin typeface="DM Sans"/>
                <a:ea typeface="DM Sans"/>
                <a:cs typeface="DM Sans"/>
                <a:sym typeface="DM Sans"/>
              </a:rPr>
              <a:t>Dirigido a los jóvenes de los grupos juveniles que han asumido con seriedad la búsqueda vocacional a través del acompañamiento, de la confección del propio PPV, y del compromiso serio con la pastoral de la obra en cualquiera de sus modos. </a:t>
            </a:r>
          </a:p>
        </p:txBody>
      </p:sp>
      <p:sp>
        <p:nvSpPr>
          <p:cNvPr name="TextBox 27" id="27"/>
          <p:cNvSpPr txBox="true"/>
          <p:nvPr/>
        </p:nvSpPr>
        <p:spPr>
          <a:xfrm rot="0">
            <a:off x="7591427" y="7406876"/>
            <a:ext cx="9436191" cy="45538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Encuentros Vocacionales Específicos</a:t>
            </a:r>
          </a:p>
        </p:txBody>
      </p:sp>
      <p:sp>
        <p:nvSpPr>
          <p:cNvPr name="TextBox 28" id="28"/>
          <p:cNvSpPr txBox="true"/>
          <p:nvPr/>
        </p:nvSpPr>
        <p:spPr>
          <a:xfrm rot="0">
            <a:off x="7185288" y="8151246"/>
            <a:ext cx="9656255" cy="1553931"/>
          </a:xfrm>
          <a:prstGeom prst="rect">
            <a:avLst/>
          </a:prstGeom>
        </p:spPr>
        <p:txBody>
          <a:bodyPr anchor="t" rtlCol="false" tIns="0" lIns="0" bIns="0" rIns="0">
            <a:spAutoFit/>
          </a:bodyPr>
          <a:lstStyle/>
          <a:p>
            <a:pPr algn="just" marL="948498" indent="-316166" lvl="2">
              <a:lnSpc>
                <a:spcPts val="3075"/>
              </a:lnSpc>
              <a:buFont typeface="Arial"/>
              <a:buChar char="⚬"/>
            </a:pPr>
            <a:r>
              <a:rPr lang="en-US" sz="2196">
                <a:solidFill>
                  <a:srgbClr val="000000"/>
                </a:solidFill>
                <a:latin typeface="DM Sans"/>
                <a:ea typeface="DM Sans"/>
                <a:cs typeface="DM Sans"/>
                <a:sym typeface="DM Sans"/>
              </a:rPr>
              <a:t>I EV - </a:t>
            </a:r>
            <a:r>
              <a:rPr lang="en-US" b="true" sz="2196">
                <a:solidFill>
                  <a:srgbClr val="FF3131"/>
                </a:solidFill>
                <a:latin typeface="DM Sans Bold"/>
                <a:ea typeface="DM Sans Bold"/>
                <a:cs typeface="DM Sans Bold"/>
                <a:sym typeface="DM Sans Bold"/>
              </a:rPr>
              <a:t>del 14 al 17 de agosto</a:t>
            </a:r>
          </a:p>
          <a:p>
            <a:pPr algn="just" marL="948498" indent="-316166" lvl="2">
              <a:lnSpc>
                <a:spcPts val="3075"/>
              </a:lnSpc>
              <a:buFont typeface="Arial"/>
              <a:buChar char="⚬"/>
            </a:pPr>
            <a:r>
              <a:rPr lang="en-US" sz="2196">
                <a:solidFill>
                  <a:srgbClr val="000000"/>
                </a:solidFill>
                <a:latin typeface="DM Sans"/>
                <a:ea typeface="DM Sans"/>
                <a:cs typeface="DM Sans"/>
                <a:sym typeface="DM Sans"/>
              </a:rPr>
              <a:t>II EV - </a:t>
            </a:r>
            <a:r>
              <a:rPr lang="en-US" b="true" sz="2196">
                <a:solidFill>
                  <a:srgbClr val="FF3131"/>
                </a:solidFill>
                <a:latin typeface="DM Sans Bold"/>
                <a:ea typeface="DM Sans Bold"/>
                <a:cs typeface="DM Sans Bold"/>
                <a:sym typeface="DM Sans Bold"/>
              </a:rPr>
              <a:t>del 30 de octubre al 2 de noviembre</a:t>
            </a:r>
          </a:p>
          <a:p>
            <a:pPr algn="just">
              <a:lnSpc>
                <a:spcPts val="3075"/>
              </a:lnSpc>
            </a:pPr>
          </a:p>
          <a:p>
            <a:pPr algn="just">
              <a:lnSpc>
                <a:spcPts val="3075"/>
              </a:lnSpc>
            </a:pPr>
          </a:p>
        </p:txBody>
      </p:sp>
      <p:sp>
        <p:nvSpPr>
          <p:cNvPr name="TextBox 29" id="29"/>
          <p:cNvSpPr txBox="true"/>
          <p:nvPr/>
        </p:nvSpPr>
        <p:spPr>
          <a:xfrm rot="0">
            <a:off x="8312488" y="8941150"/>
            <a:ext cx="9730681" cy="1163406"/>
          </a:xfrm>
          <a:prstGeom prst="rect">
            <a:avLst/>
          </a:prstGeom>
        </p:spPr>
        <p:txBody>
          <a:bodyPr anchor="t" rtlCol="false" tIns="0" lIns="0" bIns="0" rIns="0">
            <a:spAutoFit/>
          </a:bodyPr>
          <a:lstStyle/>
          <a:p>
            <a:pPr algn="just">
              <a:lnSpc>
                <a:spcPts val="3075"/>
              </a:lnSpc>
            </a:pPr>
            <a:r>
              <a:rPr lang="en-US" sz="2196">
                <a:solidFill>
                  <a:srgbClr val="000000"/>
                </a:solidFill>
                <a:latin typeface="DM Sans"/>
                <a:ea typeface="DM Sans"/>
                <a:cs typeface="DM Sans"/>
                <a:sym typeface="DM Sans"/>
              </a:rPr>
              <a:t>Dirigido a los jóvenes que se encuentran en discernimiento o tienen inquietud vocacional a la vida consagrada salesiana, y que idealmente se encuentren en las etapas de “propuesta” y “discernimiento” vocacional. </a:t>
            </a:r>
          </a:p>
        </p:txBody>
      </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949232" y="7758217"/>
            <a:ext cx="4363196" cy="3749621"/>
            <a:chOff x="0" y="0"/>
            <a:chExt cx="812800" cy="698500"/>
          </a:xfrm>
        </p:grpSpPr>
        <p:sp>
          <p:nvSpPr>
            <p:cNvPr name="Freeform 3" id="3"/>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4" id="4"/>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464952" y="8773293"/>
            <a:ext cx="2000835" cy="1719468"/>
            <a:chOff x="0" y="0"/>
            <a:chExt cx="812800" cy="698500"/>
          </a:xfrm>
        </p:grpSpPr>
        <p:sp>
          <p:nvSpPr>
            <p:cNvPr name="Freeform 6" id="6"/>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7" id="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90078" y="3435940"/>
            <a:ext cx="16169222" cy="3567520"/>
          </a:xfrm>
          <a:prstGeom prst="rect">
            <a:avLst/>
          </a:prstGeom>
        </p:spPr>
        <p:txBody>
          <a:bodyPr anchor="t" rtlCol="false" tIns="0" lIns="0" bIns="0" rIns="0">
            <a:spAutoFit/>
          </a:bodyPr>
          <a:lstStyle/>
          <a:p>
            <a:pPr algn="ctr">
              <a:lnSpc>
                <a:spcPts val="12325"/>
              </a:lnSpc>
            </a:pPr>
            <a:r>
              <a:rPr lang="en-US" sz="14167">
                <a:solidFill>
                  <a:srgbClr val="FFFFFF"/>
                </a:solidFill>
                <a:latin typeface="Zing Rust Base Rough"/>
                <a:ea typeface="Zing Rust Base Rough"/>
                <a:cs typeface="Zing Rust Base Rough"/>
                <a:sym typeface="Zing Rust Base Rough"/>
              </a:rPr>
              <a:t>ASPECTOS PARA RECORDAR</a:t>
            </a:r>
          </a:p>
        </p:txBody>
      </p:sp>
      <p:sp>
        <p:nvSpPr>
          <p:cNvPr name="TextBox 9" id="9"/>
          <p:cNvSpPr txBox="true"/>
          <p:nvPr/>
        </p:nvSpPr>
        <p:spPr>
          <a:xfrm rot="0">
            <a:off x="1028700" y="1154417"/>
            <a:ext cx="16230600" cy="2455693"/>
          </a:xfrm>
          <a:prstGeom prst="rect">
            <a:avLst/>
          </a:prstGeom>
        </p:spPr>
        <p:txBody>
          <a:bodyPr anchor="t" rtlCol="false" tIns="0" lIns="0" bIns="0" rIns="0">
            <a:spAutoFit/>
          </a:bodyPr>
          <a:lstStyle/>
          <a:p>
            <a:pPr algn="ctr">
              <a:lnSpc>
                <a:spcPts val="16794"/>
              </a:lnSpc>
            </a:pPr>
            <a:r>
              <a:rPr lang="en-US" sz="20733" spc="-622">
                <a:solidFill>
                  <a:srgbClr val="FF7828"/>
                </a:solidFill>
                <a:latin typeface="Edo"/>
                <a:ea typeface="Edo"/>
                <a:cs typeface="Edo"/>
                <a:sym typeface="Edo"/>
              </a:rPr>
              <a:t>PIAAV</a:t>
            </a:r>
          </a:p>
        </p:txBody>
      </p:sp>
      <p:grpSp>
        <p:nvGrpSpPr>
          <p:cNvPr name="Group 10" id="10"/>
          <p:cNvGrpSpPr/>
          <p:nvPr/>
        </p:nvGrpSpPr>
        <p:grpSpPr>
          <a:xfrm rot="0">
            <a:off x="834640" y="6640395"/>
            <a:ext cx="6964672" cy="5985265"/>
            <a:chOff x="0" y="0"/>
            <a:chExt cx="812800" cy="698500"/>
          </a:xfrm>
        </p:grpSpPr>
        <p:sp>
          <p:nvSpPr>
            <p:cNvPr name="Freeform 11" id="11"/>
            <p:cNvSpPr/>
            <p:nvPr/>
          </p:nvSpPr>
          <p:spPr>
            <a:xfrm flipH="false" flipV="false" rot="0">
              <a:off x="3842" y="0"/>
              <a:ext cx="805116" cy="698500"/>
            </a:xfrm>
            <a:custGeom>
              <a:avLst/>
              <a:gdLst/>
              <a:ahLst/>
              <a:cxnLst/>
              <a:rect r="r" b="b" t="t" l="l"/>
              <a:pathLst>
                <a:path h="698500" w="805116">
                  <a:moveTo>
                    <a:pt x="798896" y="366545"/>
                  </a:moveTo>
                  <a:lnTo>
                    <a:pt x="615820" y="681205"/>
                  </a:lnTo>
                  <a:cubicBezTo>
                    <a:pt x="609591" y="691913"/>
                    <a:pt x="598137" y="698500"/>
                    <a:pt x="585749" y="698500"/>
                  </a:cubicBezTo>
                  <a:lnTo>
                    <a:pt x="219367" y="698500"/>
                  </a:lnTo>
                  <a:cubicBezTo>
                    <a:pt x="206979" y="698500"/>
                    <a:pt x="195525" y="691913"/>
                    <a:pt x="189296" y="681205"/>
                  </a:cubicBezTo>
                  <a:lnTo>
                    <a:pt x="6220" y="366545"/>
                  </a:lnTo>
                  <a:cubicBezTo>
                    <a:pt x="0" y="355854"/>
                    <a:pt x="0" y="342646"/>
                    <a:pt x="6220" y="331955"/>
                  </a:cubicBezTo>
                  <a:lnTo>
                    <a:pt x="189296" y="17295"/>
                  </a:lnTo>
                  <a:cubicBezTo>
                    <a:pt x="195525" y="6587"/>
                    <a:pt x="206979" y="0"/>
                    <a:pt x="219367" y="0"/>
                  </a:cubicBezTo>
                  <a:lnTo>
                    <a:pt x="585749" y="0"/>
                  </a:lnTo>
                  <a:cubicBezTo>
                    <a:pt x="598137" y="0"/>
                    <a:pt x="609591" y="6587"/>
                    <a:pt x="615820" y="17295"/>
                  </a:cubicBezTo>
                  <a:lnTo>
                    <a:pt x="798896" y="331955"/>
                  </a:lnTo>
                  <a:cubicBezTo>
                    <a:pt x="805116" y="342646"/>
                    <a:pt x="805116" y="355854"/>
                    <a:pt x="798896" y="366545"/>
                  </a:cubicBezTo>
                  <a:close/>
                </a:path>
              </a:pathLst>
            </a:custGeom>
            <a:solidFill>
              <a:srgbClr val="000000">
                <a:alpha val="0"/>
              </a:srgbClr>
            </a:solidFill>
            <a:ln w="142875" cap="sq">
              <a:solidFill>
                <a:srgbClr val="FFFFFF"/>
              </a:solidFill>
              <a:prstDash val="solid"/>
              <a:miter/>
            </a:ln>
          </p:spPr>
        </p:sp>
        <p:sp>
          <p:nvSpPr>
            <p:cNvPr name="TextBox 12" id="1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Tree>
  </p:cSld>
  <p:clrMapOvr>
    <a:masterClrMapping/>
  </p:clrMapOvr>
  <p:transition spd="fast">
    <p:fade/>
  </p:transition>
</p:sld>
</file>

<file path=ppt/slides/slide2.xml><?xml version="1.0" encoding="utf-8"?>
<p:sld xmlns:p="http://schemas.openxmlformats.org/presentationml/2006/main" xmlns:a="http://schemas.openxmlformats.org/drawingml/2006/main">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949232" y="7758217"/>
            <a:ext cx="4363196" cy="3749621"/>
            <a:chOff x="0" y="0"/>
            <a:chExt cx="812800" cy="698500"/>
          </a:xfrm>
        </p:grpSpPr>
        <p:sp>
          <p:nvSpPr>
            <p:cNvPr name="Freeform 3" id="3"/>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4" id="4"/>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464952" y="8773293"/>
            <a:ext cx="2000835" cy="1719468"/>
            <a:chOff x="0" y="0"/>
            <a:chExt cx="812800" cy="698500"/>
          </a:xfrm>
        </p:grpSpPr>
        <p:sp>
          <p:nvSpPr>
            <p:cNvPr name="Freeform 6" id="6"/>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7" id="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90078" y="4551008"/>
            <a:ext cx="16169222" cy="2004446"/>
          </a:xfrm>
          <a:prstGeom prst="rect">
            <a:avLst/>
          </a:prstGeom>
        </p:spPr>
        <p:txBody>
          <a:bodyPr anchor="t" rtlCol="false" tIns="0" lIns="0" bIns="0" rIns="0">
            <a:spAutoFit/>
          </a:bodyPr>
          <a:lstStyle/>
          <a:p>
            <a:pPr algn="ctr">
              <a:lnSpc>
                <a:spcPts val="12325"/>
              </a:lnSpc>
            </a:pPr>
            <a:r>
              <a:rPr lang="en-US" sz="14167">
                <a:solidFill>
                  <a:srgbClr val="FFFFFF"/>
                </a:solidFill>
                <a:latin typeface="Zing Rust Base Rough"/>
                <a:ea typeface="Zing Rust Base Rough"/>
                <a:cs typeface="Zing Rust Base Rough"/>
                <a:sym typeface="Zing Rust Base Rough"/>
              </a:rPr>
              <a:t>DE LA EXPERIENCIA</a:t>
            </a:r>
          </a:p>
        </p:txBody>
      </p:sp>
      <p:sp>
        <p:nvSpPr>
          <p:cNvPr name="TextBox 9" id="9"/>
          <p:cNvSpPr txBox="true"/>
          <p:nvPr/>
        </p:nvSpPr>
        <p:spPr>
          <a:xfrm rot="0">
            <a:off x="1028700" y="1325867"/>
            <a:ext cx="16230600" cy="3072741"/>
          </a:xfrm>
          <a:prstGeom prst="rect">
            <a:avLst/>
          </a:prstGeom>
        </p:spPr>
        <p:txBody>
          <a:bodyPr anchor="t" rtlCol="false" tIns="0" lIns="0" bIns="0" rIns="0">
            <a:spAutoFit/>
          </a:bodyPr>
          <a:lstStyle/>
          <a:p>
            <a:pPr algn="ctr">
              <a:lnSpc>
                <a:spcPts val="21005"/>
              </a:lnSpc>
            </a:pPr>
            <a:r>
              <a:rPr lang="en-US" sz="25932" spc="-777">
                <a:solidFill>
                  <a:srgbClr val="FF7828"/>
                </a:solidFill>
                <a:latin typeface="Edo"/>
                <a:ea typeface="Edo"/>
                <a:cs typeface="Edo"/>
                <a:sym typeface="Edo"/>
              </a:rPr>
              <a:t>EVALUACIÓN</a:t>
            </a:r>
          </a:p>
        </p:txBody>
      </p:sp>
      <p:grpSp>
        <p:nvGrpSpPr>
          <p:cNvPr name="Group 10" id="10"/>
          <p:cNvGrpSpPr/>
          <p:nvPr/>
        </p:nvGrpSpPr>
        <p:grpSpPr>
          <a:xfrm rot="0">
            <a:off x="834640" y="6640395"/>
            <a:ext cx="6964672" cy="5985265"/>
            <a:chOff x="0" y="0"/>
            <a:chExt cx="812800" cy="698500"/>
          </a:xfrm>
        </p:grpSpPr>
        <p:sp>
          <p:nvSpPr>
            <p:cNvPr name="Freeform 11" id="11"/>
            <p:cNvSpPr/>
            <p:nvPr/>
          </p:nvSpPr>
          <p:spPr>
            <a:xfrm flipH="false" flipV="false" rot="0">
              <a:off x="3842" y="0"/>
              <a:ext cx="805116" cy="698500"/>
            </a:xfrm>
            <a:custGeom>
              <a:avLst/>
              <a:gdLst/>
              <a:ahLst/>
              <a:cxnLst/>
              <a:rect r="r" b="b" t="t" l="l"/>
              <a:pathLst>
                <a:path h="698500" w="805116">
                  <a:moveTo>
                    <a:pt x="798896" y="366545"/>
                  </a:moveTo>
                  <a:lnTo>
                    <a:pt x="615820" y="681205"/>
                  </a:lnTo>
                  <a:cubicBezTo>
                    <a:pt x="609591" y="691913"/>
                    <a:pt x="598137" y="698500"/>
                    <a:pt x="585749" y="698500"/>
                  </a:cubicBezTo>
                  <a:lnTo>
                    <a:pt x="219367" y="698500"/>
                  </a:lnTo>
                  <a:cubicBezTo>
                    <a:pt x="206979" y="698500"/>
                    <a:pt x="195525" y="691913"/>
                    <a:pt x="189296" y="681205"/>
                  </a:cubicBezTo>
                  <a:lnTo>
                    <a:pt x="6220" y="366545"/>
                  </a:lnTo>
                  <a:cubicBezTo>
                    <a:pt x="0" y="355854"/>
                    <a:pt x="0" y="342646"/>
                    <a:pt x="6220" y="331955"/>
                  </a:cubicBezTo>
                  <a:lnTo>
                    <a:pt x="189296" y="17295"/>
                  </a:lnTo>
                  <a:cubicBezTo>
                    <a:pt x="195525" y="6587"/>
                    <a:pt x="206979" y="0"/>
                    <a:pt x="219367" y="0"/>
                  </a:cubicBezTo>
                  <a:lnTo>
                    <a:pt x="585749" y="0"/>
                  </a:lnTo>
                  <a:cubicBezTo>
                    <a:pt x="598137" y="0"/>
                    <a:pt x="609591" y="6587"/>
                    <a:pt x="615820" y="17295"/>
                  </a:cubicBezTo>
                  <a:lnTo>
                    <a:pt x="798896" y="331955"/>
                  </a:lnTo>
                  <a:cubicBezTo>
                    <a:pt x="805116" y="342646"/>
                    <a:pt x="805116" y="355854"/>
                    <a:pt x="798896" y="366545"/>
                  </a:cubicBezTo>
                  <a:close/>
                </a:path>
              </a:pathLst>
            </a:custGeom>
            <a:solidFill>
              <a:srgbClr val="000000">
                <a:alpha val="0"/>
              </a:srgbClr>
            </a:solidFill>
            <a:ln w="142875" cap="sq">
              <a:solidFill>
                <a:srgbClr val="FFFFFF"/>
              </a:solidFill>
              <a:prstDash val="solid"/>
              <a:miter/>
            </a:ln>
          </p:spPr>
        </p:sp>
        <p:sp>
          <p:nvSpPr>
            <p:cNvPr name="TextBox 12" id="1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Tree>
  </p:cSld>
  <p:clrMapOvr>
    <a:masterClrMapping/>
  </p:clrMapOvr>
  <p:transition spd="slow">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AEFE0"/>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479595" y="0"/>
          <a:ext cx="12755238" cy="10475900"/>
        </p:xfrm>
        <a:graphic>
          <a:graphicData uri="http://schemas.openxmlformats.org/drawingml/2006/table">
            <a:tbl>
              <a:tblPr/>
              <a:tblGrid>
                <a:gridCol w="12755238"/>
              </a:tblGrid>
              <a:tr h="1798625">
                <a:tc>
                  <a:txBody>
                    <a:bodyPr anchor="t" rtlCol="false"/>
                    <a:lstStyle/>
                    <a:p>
                      <a:pPr algn="ctr">
                        <a:lnSpc>
                          <a:spcPts val="4679"/>
                        </a:lnSpc>
                        <a:defRPr/>
                      </a:pPr>
                      <a:r>
                        <a:rPr lang="en-US" b="true" sz="3899" spc="-194">
                          <a:solidFill>
                            <a:srgbClr val="FAEFE0"/>
                          </a:solidFill>
                          <a:latin typeface="Open Sauce Bold"/>
                          <a:ea typeface="Open Sauce Bold"/>
                          <a:cs typeface="Open Sauce Bold"/>
                          <a:sym typeface="Open Sauce Bold"/>
                        </a:rPr>
                        <a:t>PROCESO DE ACOMPAÑAMIENTO A REALIZAR EN LOS JÓVENES</a:t>
                      </a:r>
                      <a:endParaRPr lang="en-US" sz="1100"/>
                    </a:p>
                  </a:txBody>
                  <a:tcPr marL="190500" marR="190500" marT="190500" marB="190500" anchor="ctr">
                    <a:lnL cmpd="sng" algn="ctr" cap="flat" w="19050">
                      <a:solidFill>
                        <a:srgbClr val="282A29"/>
                      </a:solidFill>
                      <a:prstDash val="solid"/>
                      <a:round/>
                      <a:headEnd type="none" w="med" len="med"/>
                      <a:tailEnd type="none" w="med" len="med"/>
                    </a:lnL>
                    <a:lnR cmpd="sng" algn="ctr" cap="flat" w="0">
                      <a:solidFill>
                        <a:srgbClr val="282A29"/>
                      </a:solidFill>
                      <a:prstDash val="solid"/>
                      <a:round/>
                      <a:headEnd type="none" w="med" len="med"/>
                      <a:tailEnd type="none" w="med" len="med"/>
                    </a:lnR>
                    <a:lnT cmpd="sng" algn="ctr" cap="flat" w="0">
                      <a:solidFill>
                        <a:srgbClr val="282A29"/>
                      </a:solidFill>
                      <a:prstDash val="solid"/>
                      <a:round/>
                      <a:headEnd type="none" w="med" len="med"/>
                      <a:tailEnd type="none" w="med" len="med"/>
                    </a:lnT>
                    <a:lnB cmpd="sng" algn="ctr" cap="flat" w="19050">
                      <a:solidFill>
                        <a:srgbClr val="282A29"/>
                      </a:solidFill>
                      <a:prstDash val="solid"/>
                      <a:round/>
                      <a:headEnd type="none" w="med" len="med"/>
                      <a:tailEnd type="none" w="med" len="med"/>
                    </a:lnB>
                    <a:solidFill>
                      <a:srgbClr val="D04C00"/>
                    </a:solidFill>
                  </a:tcPr>
                </a:tc>
              </a:tr>
              <a:tr h="8677275">
                <a:tc>
                  <a:txBody>
                    <a:bodyPr anchor="t" rtlCol="false"/>
                    <a:lstStyle/>
                    <a:p>
                      <a:pPr algn="just" marL="367029" indent="-183514" lvl="1">
                        <a:lnSpc>
                          <a:spcPts val="2379"/>
                        </a:lnSpc>
                        <a:buFont typeface="Arial"/>
                        <a:buChar char="•"/>
                        <a:defRPr/>
                      </a:pPr>
                      <a:r>
                        <a:rPr lang="en-US" b="true" sz="1699" spc="-84">
                          <a:solidFill>
                            <a:srgbClr val="282A29"/>
                          </a:solidFill>
                          <a:latin typeface="Open Sauce Bold"/>
                          <a:ea typeface="Open Sauce Bold"/>
                          <a:cs typeface="Open Sauce Bold"/>
                          <a:sym typeface="Open Sauce Bold"/>
                        </a:rPr>
                        <a:t> PRIMERA ETAPA: ANUNCIO VOCACIONAL: </a:t>
                      </a:r>
                      <a:endParaRPr lang="en-US" sz="1100"/>
                    </a:p>
                    <a:p>
                      <a:pPr algn="just">
                        <a:lnSpc>
                          <a:spcPts val="2379"/>
                        </a:lnSpc>
                      </a:pPr>
                      <a:r>
                        <a:rPr lang="en-US" b="true" sz="1699" spc="-84">
                          <a:solidFill>
                            <a:srgbClr val="282A29"/>
                          </a:solidFill>
                          <a:latin typeface="Open Sauce Bold"/>
                          <a:ea typeface="Open Sauce Bold"/>
                          <a:cs typeface="Open Sauce Bold"/>
                          <a:sym typeface="Open Sauce Bold"/>
                        </a:rPr>
                        <a:t>Descripción:</a:t>
                      </a:r>
                      <a:r>
                        <a:rPr lang="en-US" sz="1699" spc="-84">
                          <a:solidFill>
                            <a:srgbClr val="282A29"/>
                          </a:solidFill>
                          <a:latin typeface="Open Sauce"/>
                          <a:ea typeface="Open Sauce"/>
                          <a:cs typeface="Open Sauce"/>
                          <a:sym typeface="Open Sauce"/>
                        </a:rPr>
                        <a:t> Anuncio de la vida cristiana como vocación. “Kerygma vocacional”. </a:t>
                      </a:r>
                    </a:p>
                    <a:p>
                      <a:pPr algn="just">
                        <a:lnSpc>
                          <a:spcPts val="2379"/>
                        </a:lnSpc>
                      </a:pPr>
                      <a:r>
                        <a:rPr lang="en-US" b="true" sz="1699" spc="-84">
                          <a:solidFill>
                            <a:srgbClr val="282A29"/>
                          </a:solidFill>
                          <a:latin typeface="Open Sauce Bold"/>
                          <a:ea typeface="Open Sauce Bold"/>
                          <a:cs typeface="Open Sauce Bold"/>
                          <a:sym typeface="Open Sauce Bold"/>
                        </a:rPr>
                        <a:t>Objetivo: </a:t>
                      </a:r>
                      <a:r>
                        <a:rPr lang="en-US" sz="1699" spc="-84">
                          <a:solidFill>
                            <a:srgbClr val="282A29"/>
                          </a:solidFill>
                          <a:latin typeface="Open Sauce"/>
                          <a:ea typeface="Open Sauce"/>
                          <a:cs typeface="Open Sauce"/>
                          <a:sym typeface="Open Sauce"/>
                        </a:rPr>
                        <a:t>Ofrecer a los jóvenes experiencias pastorales significativas que favorezcan el encuentro con Cristo que los llama a descubrir su vocación como una misión que Dios les ha dado a cada uno y se debe de ir construyendo como un proyecto personal.</a:t>
                      </a:r>
                    </a:p>
                    <a:p>
                      <a:pPr algn="just">
                        <a:lnSpc>
                          <a:spcPts val="2379"/>
                        </a:lnSpc>
                      </a:pPr>
                      <a:r>
                        <a:rPr lang="en-US" b="true" sz="1699" spc="-84">
                          <a:solidFill>
                            <a:srgbClr val="282A29"/>
                          </a:solidFill>
                          <a:latin typeface="Open Sauce Bold"/>
                          <a:ea typeface="Open Sauce Bold"/>
                          <a:cs typeface="Open Sauce Bold"/>
                          <a:sym typeface="Open Sauce Bold"/>
                        </a:rPr>
                        <a:t>Elementos: </a:t>
                      </a:r>
                      <a:r>
                        <a:rPr lang="en-US" sz="1699" spc="-84">
                          <a:solidFill>
                            <a:srgbClr val="282A29"/>
                          </a:solidFill>
                          <a:latin typeface="Open Sauce"/>
                          <a:ea typeface="Open Sauce"/>
                          <a:cs typeface="Open Sauce"/>
                          <a:sym typeface="Open Sauce"/>
                        </a:rPr>
                        <a:t>propuestas asociativas consolidadas, con condiciones para el acompañamiento; ferias vocacionales en los encuentros de MJS; material de animación vocacional para la etapa Búsqueda del MJS; bitácora de acompañamiento; cambios de etapa en el MJS y en los grupos asociativos. </a:t>
                      </a:r>
                    </a:p>
                    <a:p>
                      <a:pPr algn="just">
                        <a:lnSpc>
                          <a:spcPts val="2379"/>
                        </a:lnSpc>
                      </a:pPr>
                      <a:r>
                        <a:rPr lang="en-US" b="true" sz="1699" spc="-84">
                          <a:solidFill>
                            <a:srgbClr val="282A29"/>
                          </a:solidFill>
                          <a:latin typeface="Open Sauce Bold"/>
                          <a:ea typeface="Open Sauce Bold"/>
                          <a:cs typeface="Open Sauce Bold"/>
                          <a:sym typeface="Open Sauce Bold"/>
                        </a:rPr>
                        <a:t>Destinatarios:</a:t>
                      </a:r>
                      <a:r>
                        <a:rPr lang="en-US" sz="1699" spc="-84">
                          <a:solidFill>
                            <a:srgbClr val="282A29"/>
                          </a:solidFill>
                          <a:latin typeface="Open Sauce"/>
                          <a:ea typeface="Open Sauce"/>
                          <a:cs typeface="Open Sauce"/>
                          <a:sym typeface="Open Sauce"/>
                        </a:rPr>
                        <a:t> de modo extenso, todos los niños y jóvenes de la CEP, en cuanto que son sujetos de la Cultura Vocacional / de modo específico los jóvenes entre 15 y 16 años / en etapa BÚSQUEDA del MJS. </a:t>
                      </a:r>
                    </a:p>
                    <a:p>
                      <a:pPr algn="just">
                        <a:lnSpc>
                          <a:spcPts val="2379"/>
                        </a:lnSpc>
                      </a:pPr>
                    </a:p>
                    <a:p>
                      <a:pPr algn="just" marL="367029" indent="-183514" lvl="1">
                        <a:lnSpc>
                          <a:spcPts val="2379"/>
                        </a:lnSpc>
                        <a:buFont typeface="Arial"/>
                        <a:buChar char="•"/>
                      </a:pPr>
                      <a:r>
                        <a:rPr lang="en-US" b="true" sz="1699" spc="-84">
                          <a:solidFill>
                            <a:srgbClr val="282A29"/>
                          </a:solidFill>
                          <a:latin typeface="Open Sauce Bold"/>
                          <a:ea typeface="Open Sauce Bold"/>
                          <a:cs typeface="Open Sauce Bold"/>
                          <a:sym typeface="Open Sauce Bold"/>
                        </a:rPr>
                        <a:t>SEGUNDA ETAPA: PROPUESTA VOCACIONAL: </a:t>
                      </a:r>
                    </a:p>
                    <a:p>
                      <a:pPr algn="just">
                        <a:lnSpc>
                          <a:spcPts val="2379"/>
                        </a:lnSpc>
                      </a:pPr>
                      <a:r>
                        <a:rPr lang="en-US" b="true" sz="1699" spc="-84">
                          <a:solidFill>
                            <a:srgbClr val="282A29"/>
                          </a:solidFill>
                          <a:latin typeface="Open Sauce Bold"/>
                          <a:ea typeface="Open Sauce Bold"/>
                          <a:cs typeface="Open Sauce Bold"/>
                          <a:sym typeface="Open Sauce Bold"/>
                        </a:rPr>
                        <a:t>Descripción: </a:t>
                      </a:r>
                      <a:r>
                        <a:rPr lang="en-US" sz="1699" spc="-84">
                          <a:solidFill>
                            <a:srgbClr val="282A29"/>
                          </a:solidFill>
                          <a:latin typeface="Open Sauce"/>
                          <a:ea typeface="Open Sauce"/>
                          <a:cs typeface="Open Sauce"/>
                          <a:sym typeface="Open Sauce"/>
                        </a:rPr>
                        <a:t>invitación explícita a descubrir el querer de Dios en la propia vida, a través de recursos que lleven a un proceso personal de descubrimiento vocacional. Incluye una intencionalidad, como apelación a la libertad personal. Necesario: claridad, valentía, respeto. </a:t>
                      </a:r>
                    </a:p>
                    <a:p>
                      <a:pPr algn="just">
                        <a:lnSpc>
                          <a:spcPts val="2379"/>
                        </a:lnSpc>
                      </a:pPr>
                      <a:r>
                        <a:rPr lang="en-US" b="true" sz="1699" spc="-84">
                          <a:solidFill>
                            <a:srgbClr val="282A29"/>
                          </a:solidFill>
                          <a:latin typeface="Open Sauce Bold"/>
                          <a:ea typeface="Open Sauce Bold"/>
                          <a:cs typeface="Open Sauce Bold"/>
                          <a:sym typeface="Open Sauce Bold"/>
                        </a:rPr>
                        <a:t>Objetivo: </a:t>
                      </a:r>
                      <a:r>
                        <a:rPr lang="en-US" sz="1699" spc="-84">
                          <a:solidFill>
                            <a:srgbClr val="282A29"/>
                          </a:solidFill>
                          <a:latin typeface="Open Sauce"/>
                          <a:ea typeface="Open Sauce"/>
                          <a:cs typeface="Open Sauce"/>
                          <a:sym typeface="Open Sauce"/>
                        </a:rPr>
                        <a:t>Acompañar el proceso maduración vocacional del joven como proyecto de vida desde el discipulado de Jesús, facilitando un proceso de decisión fruto del discernimiento, que fortalezca su compromiso dentro de la CEP y de la Iglesia.</a:t>
                      </a:r>
                    </a:p>
                    <a:p>
                      <a:pPr algn="just">
                        <a:lnSpc>
                          <a:spcPts val="2379"/>
                        </a:lnSpc>
                      </a:pPr>
                      <a:r>
                        <a:rPr lang="en-US" b="true" sz="1699" spc="-84">
                          <a:solidFill>
                            <a:srgbClr val="282A29"/>
                          </a:solidFill>
                          <a:latin typeface="Open Sauce Bold"/>
                          <a:ea typeface="Open Sauce Bold"/>
                          <a:cs typeface="Open Sauce Bold"/>
                          <a:sym typeface="Open Sauce Bold"/>
                        </a:rPr>
                        <a:t>Elementos: </a:t>
                      </a:r>
                      <a:r>
                        <a:rPr lang="en-US" sz="1699" spc="-84">
                          <a:solidFill>
                            <a:srgbClr val="282A29"/>
                          </a:solidFill>
                          <a:latin typeface="Open Sauce"/>
                          <a:ea typeface="Open Sauce"/>
                          <a:cs typeface="Open Sauce"/>
                          <a:sym typeface="Open Sauce"/>
                        </a:rPr>
                        <a:t>salesiano que acompañe procesos formativos (grupales y personales); estrategias, tiempos y espacios específicos de acompañamiento; espacios de oración para los grupos; propuesta y construcción del PPV; contenido vocacional en itinerario de caminantes. </a:t>
                      </a:r>
                    </a:p>
                    <a:p>
                      <a:pPr algn="just">
                        <a:lnSpc>
                          <a:spcPts val="2379"/>
                        </a:lnSpc>
                      </a:pPr>
                      <a:r>
                        <a:rPr lang="en-US" b="true" sz="1699" spc="-84">
                          <a:solidFill>
                            <a:srgbClr val="282A29"/>
                          </a:solidFill>
                          <a:latin typeface="Open Sauce Bold"/>
                          <a:ea typeface="Open Sauce Bold"/>
                          <a:cs typeface="Open Sauce Bold"/>
                          <a:sym typeface="Open Sauce Bold"/>
                        </a:rPr>
                        <a:t>Destinatarios: </a:t>
                      </a:r>
                      <a:r>
                        <a:rPr lang="en-US" sz="1699" spc="-84">
                          <a:solidFill>
                            <a:srgbClr val="282A29"/>
                          </a:solidFill>
                          <a:latin typeface="Open Sauce"/>
                          <a:ea typeface="Open Sauce"/>
                          <a:cs typeface="Open Sauce"/>
                          <a:sym typeface="Open Sauce"/>
                        </a:rPr>
                        <a:t>Jóvenes en edades de 18 a 21 años (referencias) / en etapa CAMINO del MJS. </a:t>
                      </a:r>
                    </a:p>
                    <a:p>
                      <a:pPr algn="just">
                        <a:lnSpc>
                          <a:spcPts val="2379"/>
                        </a:lnSpc>
                      </a:pPr>
                    </a:p>
                    <a:p>
                      <a:pPr algn="just" marL="367029" indent="-183514" lvl="1">
                        <a:lnSpc>
                          <a:spcPts val="2379"/>
                        </a:lnSpc>
                        <a:buFont typeface="Arial"/>
                        <a:buChar char="•"/>
                      </a:pPr>
                      <a:r>
                        <a:rPr lang="en-US" b="true" sz="1699" spc="-84">
                          <a:solidFill>
                            <a:srgbClr val="282A29"/>
                          </a:solidFill>
                          <a:latin typeface="Open Sauce Bold"/>
                          <a:ea typeface="Open Sauce Bold"/>
                          <a:cs typeface="Open Sauce Bold"/>
                          <a:sym typeface="Open Sauce Bold"/>
                        </a:rPr>
                        <a:t>TERCERA ETAPA: DISCERNIMIENTO VOCACIONAL</a:t>
                      </a:r>
                    </a:p>
                    <a:p>
                      <a:pPr algn="just">
                        <a:lnSpc>
                          <a:spcPts val="2379"/>
                        </a:lnSpc>
                      </a:pPr>
                      <a:r>
                        <a:rPr lang="en-US" b="true" sz="1699" spc="-84">
                          <a:solidFill>
                            <a:srgbClr val="282A29"/>
                          </a:solidFill>
                          <a:latin typeface="Open Sauce Bold"/>
                          <a:ea typeface="Open Sauce Bold"/>
                          <a:cs typeface="Open Sauce Bold"/>
                          <a:sym typeface="Open Sauce Bold"/>
                        </a:rPr>
                        <a:t>Descripción: </a:t>
                      </a:r>
                      <a:r>
                        <a:rPr lang="en-US" sz="1699" spc="-84">
                          <a:solidFill>
                            <a:srgbClr val="282A29"/>
                          </a:solidFill>
                          <a:latin typeface="Open Sauce"/>
                          <a:ea typeface="Open Sauce"/>
                          <a:cs typeface="Open Sauce"/>
                          <a:sym typeface="Open Sauce"/>
                        </a:rPr>
                        <a:t>Clarificación vocacional a través del discernimiento - toma de decisiones. </a:t>
                      </a:r>
                    </a:p>
                    <a:p>
                      <a:pPr algn="just">
                        <a:lnSpc>
                          <a:spcPts val="2379"/>
                        </a:lnSpc>
                      </a:pPr>
                      <a:r>
                        <a:rPr lang="en-US" b="true" sz="1699" spc="-84">
                          <a:solidFill>
                            <a:srgbClr val="282A29"/>
                          </a:solidFill>
                          <a:latin typeface="Open Sauce Bold"/>
                          <a:ea typeface="Open Sauce Bold"/>
                          <a:cs typeface="Open Sauce Bold"/>
                          <a:sym typeface="Open Sauce Bold"/>
                        </a:rPr>
                        <a:t>Objetivo: </a:t>
                      </a:r>
                      <a:r>
                        <a:rPr lang="en-US" sz="1699" spc="-84">
                          <a:solidFill>
                            <a:srgbClr val="282A29"/>
                          </a:solidFill>
                          <a:latin typeface="Open Sauce"/>
                          <a:ea typeface="Open Sauce"/>
                          <a:cs typeface="Open Sauce"/>
                          <a:sym typeface="Open Sauce"/>
                        </a:rPr>
                        <a:t>Acompañar al joven en el discernimiento hacia una opción vocacional consciente y libre en el seguimiento de Cristo, dentro de la Iglesia, el movimiento salesiano, la Familia Salesiana y particularmente la vida religiosa salesiana.</a:t>
                      </a:r>
                    </a:p>
                    <a:p>
                      <a:pPr algn="just">
                        <a:lnSpc>
                          <a:spcPts val="2379"/>
                        </a:lnSpc>
                      </a:pPr>
                      <a:r>
                        <a:rPr lang="en-US" b="true" sz="1699" spc="-84">
                          <a:solidFill>
                            <a:srgbClr val="282A29"/>
                          </a:solidFill>
                          <a:latin typeface="Open Sauce Bold"/>
                          <a:ea typeface="Open Sauce Bold"/>
                          <a:cs typeface="Open Sauce Bold"/>
                          <a:sym typeface="Open Sauce Bold"/>
                        </a:rPr>
                        <a:t>Diversificación:</a:t>
                      </a:r>
                      <a:r>
                        <a:rPr lang="en-US" sz="1699" spc="-84">
                          <a:solidFill>
                            <a:srgbClr val="282A29"/>
                          </a:solidFill>
                          <a:latin typeface="Open Sauce"/>
                          <a:ea typeface="Open Sauce"/>
                          <a:cs typeface="Open Sauce"/>
                          <a:sym typeface="Open Sauce"/>
                        </a:rPr>
                        <a:t> Aspirantado (interno - externo - voluntariado vocacional) / Comunidades apostólicas salesianas</a:t>
                      </a:r>
                    </a:p>
                    <a:p>
                      <a:pPr algn="just">
                        <a:lnSpc>
                          <a:spcPts val="2379"/>
                        </a:lnSpc>
                      </a:pPr>
                      <a:r>
                        <a:rPr lang="en-US" b="true" sz="1699" spc="-84">
                          <a:solidFill>
                            <a:srgbClr val="282A29"/>
                          </a:solidFill>
                          <a:latin typeface="Open Sauce Bold"/>
                          <a:ea typeface="Open Sauce Bold"/>
                          <a:cs typeface="Open Sauce Bold"/>
                          <a:sym typeface="Open Sauce Bold"/>
                        </a:rPr>
                        <a:t>Destinatarios: </a:t>
                      </a:r>
                      <a:r>
                        <a:rPr lang="en-US" sz="1699" spc="-84">
                          <a:solidFill>
                            <a:srgbClr val="282A29"/>
                          </a:solidFill>
                          <a:latin typeface="Open Sauce"/>
                          <a:ea typeface="Open Sauce"/>
                          <a:cs typeface="Open Sauce"/>
                          <a:sym typeface="Open Sauce"/>
                        </a:rPr>
                        <a:t>Jóvenes más allá de los 22 años (ref.) en etapa APÓSTOLES, o miembros de las CAS.  </a:t>
                      </a:r>
                    </a:p>
                  </a:txBody>
                  <a:tcPr marL="190500" marR="190500" marT="190500" marB="190500" anchor="t">
                    <a:lnL cmpd="sng" algn="ctr" cap="flat" w="19050">
                      <a:solidFill>
                        <a:srgbClr val="282A29"/>
                      </a:solidFill>
                      <a:prstDash val="solid"/>
                      <a:round/>
                      <a:headEnd type="none" w="med" len="med"/>
                      <a:tailEnd type="none" w="med" len="med"/>
                    </a:lnL>
                    <a:lnR cmpd="sng" algn="ctr" cap="flat" w="0">
                      <a:solidFill>
                        <a:srgbClr val="282A29"/>
                      </a:solidFill>
                      <a:prstDash val="solid"/>
                      <a:round/>
                      <a:headEnd type="none" w="med" len="med"/>
                      <a:tailEnd type="none" w="med" len="med"/>
                    </a:lnR>
                    <a:lnT cmpd="sng" algn="ctr" cap="flat" w="19050">
                      <a:solidFill>
                        <a:srgbClr val="282A29"/>
                      </a:solidFill>
                      <a:prstDash val="solid"/>
                      <a:round/>
                      <a:headEnd type="none" w="med" len="med"/>
                      <a:tailEnd type="none" w="med" len="med"/>
                    </a:lnT>
                    <a:lnB cmpd="sng" algn="ctr" cap="flat" w="0">
                      <a:solidFill>
                        <a:srgbClr val="282A29"/>
                      </a:solidFill>
                      <a:prstDash val="solid"/>
                      <a:round/>
                      <a:headEnd type="none" w="med" len="med"/>
                      <a:tailEnd type="none" w="med" len="med"/>
                    </a:lnB>
                  </a:tcPr>
                </a:tc>
              </a:tr>
            </a:tbl>
          </a:graphicData>
        </a:graphic>
      </p:graphicFrame>
      <p:sp>
        <p:nvSpPr>
          <p:cNvPr name="TextBox 3" id="3"/>
          <p:cNvSpPr txBox="true"/>
          <p:nvPr/>
        </p:nvSpPr>
        <p:spPr>
          <a:xfrm rot="0">
            <a:off x="331765" y="1912343"/>
            <a:ext cx="1393870" cy="6397624"/>
          </a:xfrm>
          <a:prstGeom prst="rect">
            <a:avLst/>
          </a:prstGeom>
        </p:spPr>
        <p:txBody>
          <a:bodyPr anchor="t" rtlCol="false" tIns="0" lIns="0" bIns="0" rIns="0">
            <a:spAutoFit/>
          </a:bodyPr>
          <a:lstStyle/>
          <a:p>
            <a:pPr algn="l">
              <a:lnSpc>
                <a:spcPts val="9999"/>
              </a:lnSpc>
            </a:pPr>
            <a:r>
              <a:rPr lang="en-US" sz="9999" spc="-749" b="true">
                <a:solidFill>
                  <a:srgbClr val="282A29"/>
                </a:solidFill>
                <a:latin typeface="Open Sauce Semi-Bold"/>
                <a:ea typeface="Open Sauce Semi-Bold"/>
                <a:cs typeface="Open Sauce Semi-Bold"/>
                <a:sym typeface="Open Sauce Semi-Bold"/>
              </a:rPr>
              <a:t>P </a:t>
            </a:r>
          </a:p>
          <a:p>
            <a:pPr algn="l">
              <a:lnSpc>
                <a:spcPts val="9999"/>
              </a:lnSpc>
            </a:pPr>
            <a:r>
              <a:rPr lang="en-US" sz="9999" spc="-749" b="true">
                <a:solidFill>
                  <a:srgbClr val="282A29"/>
                </a:solidFill>
                <a:latin typeface="Open Sauce Semi-Bold"/>
                <a:ea typeface="Open Sauce Semi-Bold"/>
                <a:cs typeface="Open Sauce Semi-Bold"/>
                <a:sym typeface="Open Sauce Semi-Bold"/>
              </a:rPr>
              <a:t> I</a:t>
            </a:r>
          </a:p>
          <a:p>
            <a:pPr algn="l">
              <a:lnSpc>
                <a:spcPts val="9999"/>
              </a:lnSpc>
            </a:pPr>
            <a:r>
              <a:rPr lang="en-US" sz="9999" spc="-749" b="true">
                <a:solidFill>
                  <a:srgbClr val="282A29"/>
                </a:solidFill>
                <a:latin typeface="Open Sauce Semi-Bold"/>
                <a:ea typeface="Open Sauce Semi-Bold"/>
                <a:cs typeface="Open Sauce Semi-Bold"/>
                <a:sym typeface="Open Sauce Semi-Bold"/>
              </a:rPr>
              <a:t>A</a:t>
            </a:r>
          </a:p>
          <a:p>
            <a:pPr algn="l">
              <a:lnSpc>
                <a:spcPts val="9999"/>
              </a:lnSpc>
            </a:pPr>
            <a:r>
              <a:rPr lang="en-US" sz="9999" spc="-749" b="true">
                <a:solidFill>
                  <a:srgbClr val="282A29"/>
                </a:solidFill>
                <a:latin typeface="Open Sauce Semi-Bold"/>
                <a:ea typeface="Open Sauce Semi-Bold"/>
                <a:cs typeface="Open Sauce Semi-Bold"/>
                <a:sym typeface="Open Sauce Semi-Bold"/>
              </a:rPr>
              <a:t>A</a:t>
            </a:r>
          </a:p>
          <a:p>
            <a:pPr algn="l">
              <a:lnSpc>
                <a:spcPts val="9999"/>
              </a:lnSpc>
            </a:pPr>
            <a:r>
              <a:rPr lang="en-US" sz="9999" spc="-749" b="true">
                <a:solidFill>
                  <a:srgbClr val="282A29"/>
                </a:solidFill>
                <a:latin typeface="Open Sauce Semi-Bold"/>
                <a:ea typeface="Open Sauce Semi-Bold"/>
                <a:cs typeface="Open Sauce Semi-Bold"/>
                <a:sym typeface="Open Sauce Semi-Bold"/>
              </a:rPr>
              <a:t>V</a:t>
            </a:r>
          </a:p>
        </p:txBody>
      </p:sp>
      <p:sp>
        <p:nvSpPr>
          <p:cNvPr name="AutoShape 4" id="4"/>
          <p:cNvSpPr/>
          <p:nvPr/>
        </p:nvSpPr>
        <p:spPr>
          <a:xfrm flipV="true">
            <a:off x="1479595" y="1028700"/>
            <a:ext cx="0" cy="9258300"/>
          </a:xfrm>
          <a:prstGeom prst="line">
            <a:avLst/>
          </a:prstGeom>
          <a:ln cap="flat" w="19050">
            <a:solidFill>
              <a:srgbClr val="282A29"/>
            </a:solidFill>
            <a:prstDash val="solid"/>
            <a:headEnd type="none" len="sm" w="sm"/>
            <a:tailEnd type="none" len="sm" w="sm"/>
          </a:ln>
        </p:spPr>
      </p:sp>
      <p:grpSp>
        <p:nvGrpSpPr>
          <p:cNvPr name="Group 5" id="5"/>
          <p:cNvGrpSpPr/>
          <p:nvPr/>
        </p:nvGrpSpPr>
        <p:grpSpPr>
          <a:xfrm rot="0">
            <a:off x="14234833" y="-230465"/>
            <a:ext cx="5246370" cy="10706365"/>
            <a:chOff x="0" y="0"/>
            <a:chExt cx="812800" cy="1658696"/>
          </a:xfrm>
        </p:grpSpPr>
        <p:sp>
          <p:nvSpPr>
            <p:cNvPr name="Freeform 6" id="6"/>
            <p:cNvSpPr/>
            <p:nvPr/>
          </p:nvSpPr>
          <p:spPr>
            <a:xfrm flipH="false" flipV="false" rot="0">
              <a:off x="0" y="0"/>
              <a:ext cx="812800" cy="1658696"/>
            </a:xfrm>
            <a:custGeom>
              <a:avLst/>
              <a:gdLst/>
              <a:ahLst/>
              <a:cxnLst/>
              <a:rect r="r" b="b" t="t" l="l"/>
              <a:pathLst>
                <a:path h="1658696" w="812800">
                  <a:moveTo>
                    <a:pt x="0" y="0"/>
                  </a:moveTo>
                  <a:lnTo>
                    <a:pt x="812800" y="0"/>
                  </a:lnTo>
                  <a:lnTo>
                    <a:pt x="812800" y="1658696"/>
                  </a:lnTo>
                  <a:lnTo>
                    <a:pt x="0" y="1658696"/>
                  </a:lnTo>
                  <a:close/>
                </a:path>
              </a:pathLst>
            </a:custGeom>
            <a:blipFill>
              <a:blip r:embed="rId2"/>
              <a:stretch>
                <a:fillRect l="-35029" t="0" r="-35029" b="0"/>
              </a:stretch>
            </a:blipFill>
          </p:spPr>
        </p:sp>
      </p:grpSp>
    </p:spTree>
  </p:cSld>
  <p:clrMapOvr>
    <a:masterClrMapping/>
  </p:clrMapOvr>
  <p:transition spd="slow">
    <p:push dir="l"/>
  </p:transition>
</p:sld>
</file>

<file path=ppt/slides/slide21.xml><?xml version="1.0" encoding="utf-8"?>
<p:sld xmlns:p="http://schemas.openxmlformats.org/presentationml/2006/main" xmlns:a="http://schemas.openxmlformats.org/drawingml/2006/main">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949232" y="7758217"/>
            <a:ext cx="4363196" cy="3749621"/>
            <a:chOff x="0" y="0"/>
            <a:chExt cx="812800" cy="698500"/>
          </a:xfrm>
        </p:grpSpPr>
        <p:sp>
          <p:nvSpPr>
            <p:cNvPr name="Freeform 3" id="3"/>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4" id="4"/>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464952" y="8773293"/>
            <a:ext cx="2000835" cy="1719468"/>
            <a:chOff x="0" y="0"/>
            <a:chExt cx="812800" cy="698500"/>
          </a:xfrm>
        </p:grpSpPr>
        <p:sp>
          <p:nvSpPr>
            <p:cNvPr name="Freeform 6" id="6"/>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7" id="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90078" y="3435940"/>
            <a:ext cx="16169222" cy="3567520"/>
          </a:xfrm>
          <a:prstGeom prst="rect">
            <a:avLst/>
          </a:prstGeom>
        </p:spPr>
        <p:txBody>
          <a:bodyPr anchor="t" rtlCol="false" tIns="0" lIns="0" bIns="0" rIns="0">
            <a:spAutoFit/>
          </a:bodyPr>
          <a:lstStyle/>
          <a:p>
            <a:pPr algn="ctr">
              <a:lnSpc>
                <a:spcPts val="12325"/>
              </a:lnSpc>
            </a:pPr>
            <a:r>
              <a:rPr lang="en-US" sz="14167">
                <a:solidFill>
                  <a:srgbClr val="FFFFFF"/>
                </a:solidFill>
                <a:latin typeface="Zing Rust Base Rough"/>
                <a:ea typeface="Zing Rust Base Rough"/>
                <a:cs typeface="Zing Rust Base Rough"/>
                <a:sym typeface="Zing Rust Base Rough"/>
              </a:rPr>
              <a:t>ASPECTOS PARA RECORDAR</a:t>
            </a:r>
          </a:p>
        </p:txBody>
      </p:sp>
      <p:sp>
        <p:nvSpPr>
          <p:cNvPr name="TextBox 9" id="9"/>
          <p:cNvSpPr txBox="true"/>
          <p:nvPr/>
        </p:nvSpPr>
        <p:spPr>
          <a:xfrm rot="0">
            <a:off x="1028700" y="1154417"/>
            <a:ext cx="16230600" cy="2455693"/>
          </a:xfrm>
          <a:prstGeom prst="rect">
            <a:avLst/>
          </a:prstGeom>
        </p:spPr>
        <p:txBody>
          <a:bodyPr anchor="t" rtlCol="false" tIns="0" lIns="0" bIns="0" rIns="0">
            <a:spAutoFit/>
          </a:bodyPr>
          <a:lstStyle/>
          <a:p>
            <a:pPr algn="ctr">
              <a:lnSpc>
                <a:spcPts val="16794"/>
              </a:lnSpc>
            </a:pPr>
            <a:r>
              <a:rPr lang="en-US" sz="20733" spc="-622">
                <a:solidFill>
                  <a:srgbClr val="FF7828"/>
                </a:solidFill>
                <a:latin typeface="Edo"/>
                <a:ea typeface="Edo"/>
                <a:cs typeface="Edo"/>
                <a:sym typeface="Edo"/>
              </a:rPr>
              <a:t>PLAAV</a:t>
            </a:r>
          </a:p>
        </p:txBody>
      </p:sp>
      <p:grpSp>
        <p:nvGrpSpPr>
          <p:cNvPr name="Group 10" id="10"/>
          <p:cNvGrpSpPr/>
          <p:nvPr/>
        </p:nvGrpSpPr>
        <p:grpSpPr>
          <a:xfrm rot="0">
            <a:off x="834640" y="6640395"/>
            <a:ext cx="6964672" cy="5985265"/>
            <a:chOff x="0" y="0"/>
            <a:chExt cx="812800" cy="698500"/>
          </a:xfrm>
        </p:grpSpPr>
        <p:sp>
          <p:nvSpPr>
            <p:cNvPr name="Freeform 11" id="11"/>
            <p:cNvSpPr/>
            <p:nvPr/>
          </p:nvSpPr>
          <p:spPr>
            <a:xfrm flipH="false" flipV="false" rot="0">
              <a:off x="3842" y="0"/>
              <a:ext cx="805116" cy="698500"/>
            </a:xfrm>
            <a:custGeom>
              <a:avLst/>
              <a:gdLst/>
              <a:ahLst/>
              <a:cxnLst/>
              <a:rect r="r" b="b" t="t" l="l"/>
              <a:pathLst>
                <a:path h="698500" w="805116">
                  <a:moveTo>
                    <a:pt x="798896" y="366545"/>
                  </a:moveTo>
                  <a:lnTo>
                    <a:pt x="615820" y="681205"/>
                  </a:lnTo>
                  <a:cubicBezTo>
                    <a:pt x="609591" y="691913"/>
                    <a:pt x="598137" y="698500"/>
                    <a:pt x="585749" y="698500"/>
                  </a:cubicBezTo>
                  <a:lnTo>
                    <a:pt x="219367" y="698500"/>
                  </a:lnTo>
                  <a:cubicBezTo>
                    <a:pt x="206979" y="698500"/>
                    <a:pt x="195525" y="691913"/>
                    <a:pt x="189296" y="681205"/>
                  </a:cubicBezTo>
                  <a:lnTo>
                    <a:pt x="6220" y="366545"/>
                  </a:lnTo>
                  <a:cubicBezTo>
                    <a:pt x="0" y="355854"/>
                    <a:pt x="0" y="342646"/>
                    <a:pt x="6220" y="331955"/>
                  </a:cubicBezTo>
                  <a:lnTo>
                    <a:pt x="189296" y="17295"/>
                  </a:lnTo>
                  <a:cubicBezTo>
                    <a:pt x="195525" y="6587"/>
                    <a:pt x="206979" y="0"/>
                    <a:pt x="219367" y="0"/>
                  </a:cubicBezTo>
                  <a:lnTo>
                    <a:pt x="585749" y="0"/>
                  </a:lnTo>
                  <a:cubicBezTo>
                    <a:pt x="598137" y="0"/>
                    <a:pt x="609591" y="6587"/>
                    <a:pt x="615820" y="17295"/>
                  </a:cubicBezTo>
                  <a:lnTo>
                    <a:pt x="798896" y="331955"/>
                  </a:lnTo>
                  <a:cubicBezTo>
                    <a:pt x="805116" y="342646"/>
                    <a:pt x="805116" y="355854"/>
                    <a:pt x="798896" y="366545"/>
                  </a:cubicBezTo>
                  <a:close/>
                </a:path>
              </a:pathLst>
            </a:custGeom>
            <a:solidFill>
              <a:srgbClr val="000000">
                <a:alpha val="0"/>
              </a:srgbClr>
            </a:solidFill>
            <a:ln w="142875" cap="sq">
              <a:solidFill>
                <a:srgbClr val="FFFFFF"/>
              </a:solidFill>
              <a:prstDash val="solid"/>
              <a:miter/>
            </a:ln>
          </p:spPr>
        </p:sp>
        <p:sp>
          <p:nvSpPr>
            <p:cNvPr name="TextBox 12" id="1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43364" y="223045"/>
            <a:ext cx="17001272" cy="9840909"/>
          </a:xfrm>
          <a:custGeom>
            <a:avLst/>
            <a:gdLst/>
            <a:ahLst/>
            <a:cxnLst/>
            <a:rect r="r" b="b" t="t" l="l"/>
            <a:pathLst>
              <a:path h="9840909" w="17001272">
                <a:moveTo>
                  <a:pt x="0" y="0"/>
                </a:moveTo>
                <a:lnTo>
                  <a:pt x="17001272" y="0"/>
                </a:lnTo>
                <a:lnTo>
                  <a:pt x="17001272" y="9840910"/>
                </a:lnTo>
                <a:lnTo>
                  <a:pt x="0" y="9840910"/>
                </a:lnTo>
                <a:lnTo>
                  <a:pt x="0" y="0"/>
                </a:lnTo>
                <a:close/>
              </a:path>
            </a:pathLst>
          </a:custGeom>
          <a:blipFill>
            <a:blip r:embed="rId2"/>
            <a:stretch>
              <a:fillRect l="-21705" t="-19449" r="-24297" b="-22432"/>
            </a:stretch>
          </a:blipFill>
        </p:spPr>
      </p:sp>
    </p:spTree>
  </p:cSld>
  <p:clrMapOvr>
    <a:masterClrMapping/>
  </p:clrMapOvr>
  <p:transition spd="slow">
    <p:push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30610">
                <a:alpha val="100000"/>
              </a:srgbClr>
            </a:gs>
            <a:gs pos="50000">
              <a:srgbClr val="75131A">
                <a:alpha val="100000"/>
              </a:srgbClr>
            </a:gs>
            <a:gs pos="100000">
              <a:srgbClr val="75131A">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15061" y="0"/>
            <a:ext cx="17057877" cy="6609004"/>
          </a:xfrm>
          <a:custGeom>
            <a:avLst/>
            <a:gdLst/>
            <a:ahLst/>
            <a:cxnLst/>
            <a:rect r="r" b="b" t="t" l="l"/>
            <a:pathLst>
              <a:path h="6609004" w="17057877">
                <a:moveTo>
                  <a:pt x="0" y="0"/>
                </a:moveTo>
                <a:lnTo>
                  <a:pt x="17057878" y="0"/>
                </a:lnTo>
                <a:lnTo>
                  <a:pt x="17057878" y="6609004"/>
                </a:lnTo>
                <a:lnTo>
                  <a:pt x="0" y="6609004"/>
                </a:lnTo>
                <a:lnTo>
                  <a:pt x="0" y="0"/>
                </a:lnTo>
                <a:close/>
              </a:path>
            </a:pathLst>
          </a:custGeom>
          <a:blipFill>
            <a:blip r:embed="rId2"/>
            <a:stretch>
              <a:fillRect l="-21752" t="-39735" r="-24566" b="-72692"/>
            </a:stretch>
          </a:blipFill>
        </p:spPr>
      </p:sp>
      <p:grpSp>
        <p:nvGrpSpPr>
          <p:cNvPr name="Group 3" id="3"/>
          <p:cNvGrpSpPr/>
          <p:nvPr/>
        </p:nvGrpSpPr>
        <p:grpSpPr>
          <a:xfrm rot="0">
            <a:off x="615061" y="7629469"/>
            <a:ext cx="17057877" cy="957274"/>
            <a:chOff x="0" y="0"/>
            <a:chExt cx="4492610" cy="252122"/>
          </a:xfrm>
        </p:grpSpPr>
        <p:sp>
          <p:nvSpPr>
            <p:cNvPr name="Freeform 4" id="4"/>
            <p:cNvSpPr/>
            <p:nvPr/>
          </p:nvSpPr>
          <p:spPr>
            <a:xfrm flipH="false" flipV="false" rot="0">
              <a:off x="0" y="0"/>
              <a:ext cx="4492609" cy="252122"/>
            </a:xfrm>
            <a:custGeom>
              <a:avLst/>
              <a:gdLst/>
              <a:ahLst/>
              <a:cxnLst/>
              <a:rect r="r" b="b" t="t" l="l"/>
              <a:pathLst>
                <a:path h="252122" w="4492609">
                  <a:moveTo>
                    <a:pt x="0" y="0"/>
                  </a:moveTo>
                  <a:lnTo>
                    <a:pt x="4492609" y="0"/>
                  </a:lnTo>
                  <a:lnTo>
                    <a:pt x="4492609" y="252122"/>
                  </a:lnTo>
                  <a:lnTo>
                    <a:pt x="0" y="252122"/>
                  </a:lnTo>
                  <a:close/>
                </a:path>
              </a:pathLst>
            </a:custGeom>
            <a:solidFill>
              <a:srgbClr val="D04C00"/>
            </a:solidFill>
          </p:spPr>
        </p:sp>
        <p:sp>
          <p:nvSpPr>
            <p:cNvPr name="TextBox 5" id="5"/>
            <p:cNvSpPr txBox="true"/>
            <p:nvPr/>
          </p:nvSpPr>
          <p:spPr>
            <a:xfrm>
              <a:off x="0" y="-38100"/>
              <a:ext cx="4492610" cy="29022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615061" y="7629469"/>
            <a:ext cx="957274" cy="957274"/>
            <a:chOff x="0" y="0"/>
            <a:chExt cx="1276365" cy="1276365"/>
          </a:xfrm>
        </p:grpSpPr>
        <p:grpSp>
          <p:nvGrpSpPr>
            <p:cNvPr name="Group 7" id="7"/>
            <p:cNvGrpSpPr/>
            <p:nvPr/>
          </p:nvGrpSpPr>
          <p:grpSpPr>
            <a:xfrm rot="0">
              <a:off x="0" y="0"/>
              <a:ext cx="1276365" cy="127636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grpSp>
      <p:sp>
        <p:nvSpPr>
          <p:cNvPr name="TextBox 11" id="11"/>
          <p:cNvSpPr txBox="true"/>
          <p:nvPr/>
        </p:nvSpPr>
        <p:spPr>
          <a:xfrm rot="0">
            <a:off x="1764491" y="7721460"/>
            <a:ext cx="15494809" cy="772881"/>
          </a:xfrm>
          <a:prstGeom prst="rect">
            <a:avLst/>
          </a:prstGeom>
        </p:spPr>
        <p:txBody>
          <a:bodyPr anchor="t" rtlCol="false" tIns="0" lIns="0" bIns="0" rIns="0">
            <a:spAutoFit/>
          </a:bodyPr>
          <a:lstStyle/>
          <a:p>
            <a:pPr algn="just">
              <a:lnSpc>
                <a:spcPts val="3075"/>
              </a:lnSpc>
            </a:pPr>
            <a:r>
              <a:rPr lang="en-US" sz="2196" b="true">
                <a:solidFill>
                  <a:srgbClr val="000000"/>
                </a:solidFill>
                <a:latin typeface="DM Sans Bold"/>
                <a:ea typeface="DM Sans Bold"/>
                <a:cs typeface="DM Sans Bold"/>
                <a:sym typeface="DM Sans Bold"/>
              </a:rPr>
              <a:t>Si bien el coordinador pastoral, y el equipo local de Animación vocacional, son los responsables de la parte ejecutiva, el PLAAV es responsabilidad de la Comunidad SDB y del Consejo de la CEP. </a:t>
            </a:r>
          </a:p>
        </p:txBody>
      </p:sp>
      <p:grpSp>
        <p:nvGrpSpPr>
          <p:cNvPr name="Group 12" id="12"/>
          <p:cNvGrpSpPr/>
          <p:nvPr/>
        </p:nvGrpSpPr>
        <p:grpSpPr>
          <a:xfrm rot="0">
            <a:off x="615061" y="8729618"/>
            <a:ext cx="17057877" cy="957274"/>
            <a:chOff x="0" y="0"/>
            <a:chExt cx="4492610" cy="252122"/>
          </a:xfrm>
        </p:grpSpPr>
        <p:sp>
          <p:nvSpPr>
            <p:cNvPr name="Freeform 13" id="13"/>
            <p:cNvSpPr/>
            <p:nvPr/>
          </p:nvSpPr>
          <p:spPr>
            <a:xfrm flipH="false" flipV="false" rot="0">
              <a:off x="0" y="0"/>
              <a:ext cx="4492609" cy="252122"/>
            </a:xfrm>
            <a:custGeom>
              <a:avLst/>
              <a:gdLst/>
              <a:ahLst/>
              <a:cxnLst/>
              <a:rect r="r" b="b" t="t" l="l"/>
              <a:pathLst>
                <a:path h="252122" w="4492609">
                  <a:moveTo>
                    <a:pt x="0" y="0"/>
                  </a:moveTo>
                  <a:lnTo>
                    <a:pt x="4492609" y="0"/>
                  </a:lnTo>
                  <a:lnTo>
                    <a:pt x="4492609" y="252122"/>
                  </a:lnTo>
                  <a:lnTo>
                    <a:pt x="0" y="252122"/>
                  </a:lnTo>
                  <a:close/>
                </a:path>
              </a:pathLst>
            </a:custGeom>
            <a:solidFill>
              <a:srgbClr val="D04C00"/>
            </a:solidFill>
          </p:spPr>
        </p:sp>
        <p:sp>
          <p:nvSpPr>
            <p:cNvPr name="TextBox 14" id="14"/>
            <p:cNvSpPr txBox="true"/>
            <p:nvPr/>
          </p:nvSpPr>
          <p:spPr>
            <a:xfrm>
              <a:off x="0" y="-38100"/>
              <a:ext cx="4492610" cy="290222"/>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615061" y="8729618"/>
            <a:ext cx="957274" cy="957274"/>
            <a:chOff x="0" y="0"/>
            <a:chExt cx="1276365" cy="1276365"/>
          </a:xfrm>
        </p:grpSpPr>
        <p:grpSp>
          <p:nvGrpSpPr>
            <p:cNvPr name="Group 16" id="16"/>
            <p:cNvGrpSpPr/>
            <p:nvPr/>
          </p:nvGrpSpPr>
          <p:grpSpPr>
            <a:xfrm rot="0">
              <a:off x="0" y="0"/>
              <a:ext cx="1276365" cy="1276365"/>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02</a:t>
              </a:r>
            </a:p>
          </p:txBody>
        </p:sp>
      </p:grpSp>
      <p:sp>
        <p:nvSpPr>
          <p:cNvPr name="TextBox 20" id="20"/>
          <p:cNvSpPr txBox="true"/>
          <p:nvPr/>
        </p:nvSpPr>
        <p:spPr>
          <a:xfrm rot="0">
            <a:off x="1764491" y="8821609"/>
            <a:ext cx="15494809" cy="772881"/>
          </a:xfrm>
          <a:prstGeom prst="rect">
            <a:avLst/>
          </a:prstGeom>
        </p:spPr>
        <p:txBody>
          <a:bodyPr anchor="t" rtlCol="false" tIns="0" lIns="0" bIns="0" rIns="0">
            <a:spAutoFit/>
          </a:bodyPr>
          <a:lstStyle/>
          <a:p>
            <a:pPr algn="just">
              <a:lnSpc>
                <a:spcPts val="3075"/>
              </a:lnSpc>
            </a:pPr>
            <a:r>
              <a:rPr lang="en-US" sz="2196" b="true">
                <a:solidFill>
                  <a:srgbClr val="000000"/>
                </a:solidFill>
                <a:latin typeface="DM Sans Bold"/>
                <a:ea typeface="DM Sans Bold"/>
                <a:cs typeface="DM Sans Bold"/>
                <a:sym typeface="DM Sans Bold"/>
              </a:rPr>
              <a:t>Para poder plantear las actividades a nivel vocacional, se debe tener como fuente no solo la reflexión del momento, sino también lo programado en el PEPS local en relación a la Dimensión Vocacional</a:t>
            </a:r>
          </a:p>
        </p:txBody>
      </p:sp>
      <p:sp>
        <p:nvSpPr>
          <p:cNvPr name="TextBox 21" id="21"/>
          <p:cNvSpPr txBox="true"/>
          <p:nvPr/>
        </p:nvSpPr>
        <p:spPr>
          <a:xfrm rot="0">
            <a:off x="615061" y="6780454"/>
            <a:ext cx="9073949" cy="849014"/>
          </a:xfrm>
          <a:prstGeom prst="rect">
            <a:avLst/>
          </a:prstGeom>
        </p:spPr>
        <p:txBody>
          <a:bodyPr anchor="t" rtlCol="false" tIns="0" lIns="0" bIns="0" rIns="0">
            <a:spAutoFit/>
          </a:bodyPr>
          <a:lstStyle/>
          <a:p>
            <a:pPr algn="l">
              <a:lnSpc>
                <a:spcPts val="6194"/>
              </a:lnSpc>
            </a:pPr>
            <a:r>
              <a:rPr lang="en-US" sz="6732" b="true">
                <a:solidFill>
                  <a:srgbClr val="FFFFFF"/>
                </a:solidFill>
                <a:latin typeface="Asap Condensed Bold"/>
                <a:ea typeface="Asap Condensed Bold"/>
                <a:cs typeface="Asap Condensed Bold"/>
                <a:sym typeface="Asap Condensed Bold"/>
              </a:rPr>
              <a:t>INDICACIONES CONCRETAS</a:t>
            </a: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949232" y="7758217"/>
            <a:ext cx="4363196" cy="3749621"/>
            <a:chOff x="0" y="0"/>
            <a:chExt cx="812800" cy="698500"/>
          </a:xfrm>
        </p:grpSpPr>
        <p:sp>
          <p:nvSpPr>
            <p:cNvPr name="Freeform 3" id="3"/>
            <p:cNvSpPr/>
            <p:nvPr/>
          </p:nvSpPr>
          <p:spPr>
            <a:xfrm flipH="false" flipV="false" rot="0">
              <a:off x="6133" y="0"/>
              <a:ext cx="800534" cy="698500"/>
            </a:xfrm>
            <a:custGeom>
              <a:avLst/>
              <a:gdLst/>
              <a:ahLst/>
              <a:cxnLst/>
              <a:rect r="r" b="b" t="t" l="l"/>
              <a:pathLst>
                <a:path h="698500" w="800534">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name="TextBox 4" id="4"/>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464952" y="8773293"/>
            <a:ext cx="2000835" cy="1719468"/>
            <a:chOff x="0" y="0"/>
            <a:chExt cx="812800" cy="698500"/>
          </a:xfrm>
        </p:grpSpPr>
        <p:sp>
          <p:nvSpPr>
            <p:cNvPr name="Freeform 6" id="6"/>
            <p:cNvSpPr/>
            <p:nvPr/>
          </p:nvSpPr>
          <p:spPr>
            <a:xfrm flipH="false" flipV="false" rot="0">
              <a:off x="13374" y="0"/>
              <a:ext cx="786052" cy="698500"/>
            </a:xfrm>
            <a:custGeom>
              <a:avLst/>
              <a:gdLst/>
              <a:ahLst/>
              <a:cxnLst/>
              <a:rect r="r" b="b" t="t" l="l"/>
              <a:pathLst>
                <a:path h="698500" w="786052">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name="TextBox 7" id="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90078" y="3435940"/>
            <a:ext cx="16169222" cy="3567520"/>
          </a:xfrm>
          <a:prstGeom prst="rect">
            <a:avLst/>
          </a:prstGeom>
        </p:spPr>
        <p:txBody>
          <a:bodyPr anchor="t" rtlCol="false" tIns="0" lIns="0" bIns="0" rIns="0">
            <a:spAutoFit/>
          </a:bodyPr>
          <a:lstStyle/>
          <a:p>
            <a:pPr algn="ctr">
              <a:lnSpc>
                <a:spcPts val="12325"/>
              </a:lnSpc>
            </a:pPr>
            <a:r>
              <a:rPr lang="en-US" sz="14167">
                <a:solidFill>
                  <a:srgbClr val="FFFFFF"/>
                </a:solidFill>
                <a:latin typeface="Zing Rust Base Rough"/>
                <a:ea typeface="Zing Rust Base Rough"/>
                <a:cs typeface="Zing Rust Base Rough"/>
                <a:sym typeface="Zing Rust Base Rough"/>
              </a:rPr>
              <a:t>para la evaluación del año</a:t>
            </a:r>
          </a:p>
        </p:txBody>
      </p:sp>
      <p:sp>
        <p:nvSpPr>
          <p:cNvPr name="TextBox 9" id="9"/>
          <p:cNvSpPr txBox="true"/>
          <p:nvPr/>
        </p:nvSpPr>
        <p:spPr>
          <a:xfrm rot="0">
            <a:off x="-92079" y="1442716"/>
            <a:ext cx="18533536" cy="1840824"/>
          </a:xfrm>
          <a:prstGeom prst="rect">
            <a:avLst/>
          </a:prstGeom>
        </p:spPr>
        <p:txBody>
          <a:bodyPr anchor="t" rtlCol="false" tIns="0" lIns="0" bIns="0" rIns="0">
            <a:spAutoFit/>
          </a:bodyPr>
          <a:lstStyle/>
          <a:p>
            <a:pPr algn="ctr">
              <a:lnSpc>
                <a:spcPts val="12502"/>
              </a:lnSpc>
            </a:pPr>
            <a:r>
              <a:rPr lang="en-US" sz="15435" spc="-463">
                <a:solidFill>
                  <a:srgbClr val="FF7828"/>
                </a:solidFill>
                <a:latin typeface="Edo"/>
                <a:ea typeface="Edo"/>
                <a:cs typeface="Edo"/>
                <a:sym typeface="Edo"/>
              </a:rPr>
              <a:t>criterios concretos</a:t>
            </a:r>
          </a:p>
        </p:txBody>
      </p:sp>
      <p:grpSp>
        <p:nvGrpSpPr>
          <p:cNvPr name="Group 10" id="10"/>
          <p:cNvGrpSpPr/>
          <p:nvPr/>
        </p:nvGrpSpPr>
        <p:grpSpPr>
          <a:xfrm rot="0">
            <a:off x="834640" y="6640395"/>
            <a:ext cx="6964672" cy="5985265"/>
            <a:chOff x="0" y="0"/>
            <a:chExt cx="812800" cy="698500"/>
          </a:xfrm>
        </p:grpSpPr>
        <p:sp>
          <p:nvSpPr>
            <p:cNvPr name="Freeform 11" id="11"/>
            <p:cNvSpPr/>
            <p:nvPr/>
          </p:nvSpPr>
          <p:spPr>
            <a:xfrm flipH="false" flipV="false" rot="0">
              <a:off x="3842" y="0"/>
              <a:ext cx="805116" cy="698500"/>
            </a:xfrm>
            <a:custGeom>
              <a:avLst/>
              <a:gdLst/>
              <a:ahLst/>
              <a:cxnLst/>
              <a:rect r="r" b="b" t="t" l="l"/>
              <a:pathLst>
                <a:path h="698500" w="805116">
                  <a:moveTo>
                    <a:pt x="798896" y="366545"/>
                  </a:moveTo>
                  <a:lnTo>
                    <a:pt x="615820" y="681205"/>
                  </a:lnTo>
                  <a:cubicBezTo>
                    <a:pt x="609591" y="691913"/>
                    <a:pt x="598137" y="698500"/>
                    <a:pt x="585749" y="698500"/>
                  </a:cubicBezTo>
                  <a:lnTo>
                    <a:pt x="219367" y="698500"/>
                  </a:lnTo>
                  <a:cubicBezTo>
                    <a:pt x="206979" y="698500"/>
                    <a:pt x="195525" y="691913"/>
                    <a:pt x="189296" y="681205"/>
                  </a:cubicBezTo>
                  <a:lnTo>
                    <a:pt x="6220" y="366545"/>
                  </a:lnTo>
                  <a:cubicBezTo>
                    <a:pt x="0" y="355854"/>
                    <a:pt x="0" y="342646"/>
                    <a:pt x="6220" y="331955"/>
                  </a:cubicBezTo>
                  <a:lnTo>
                    <a:pt x="189296" y="17295"/>
                  </a:lnTo>
                  <a:cubicBezTo>
                    <a:pt x="195525" y="6587"/>
                    <a:pt x="206979" y="0"/>
                    <a:pt x="219367" y="0"/>
                  </a:cubicBezTo>
                  <a:lnTo>
                    <a:pt x="585749" y="0"/>
                  </a:lnTo>
                  <a:cubicBezTo>
                    <a:pt x="598137" y="0"/>
                    <a:pt x="609591" y="6587"/>
                    <a:pt x="615820" y="17295"/>
                  </a:cubicBezTo>
                  <a:lnTo>
                    <a:pt x="798896" y="331955"/>
                  </a:lnTo>
                  <a:cubicBezTo>
                    <a:pt x="805116" y="342646"/>
                    <a:pt x="805116" y="355854"/>
                    <a:pt x="798896" y="366545"/>
                  </a:cubicBezTo>
                  <a:close/>
                </a:path>
              </a:pathLst>
            </a:custGeom>
            <a:solidFill>
              <a:srgbClr val="000000">
                <a:alpha val="0"/>
              </a:srgbClr>
            </a:solidFill>
            <a:ln w="142875" cap="sq">
              <a:solidFill>
                <a:srgbClr val="FFFFFF"/>
              </a:solidFill>
              <a:prstDash val="solid"/>
              <a:miter/>
            </a:ln>
          </p:spPr>
        </p:sp>
        <p:sp>
          <p:nvSpPr>
            <p:cNvPr name="TextBox 12" id="1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spTree>
  </p:cSld>
  <p:clrMapOvr>
    <a:masterClrMapping/>
  </p:clrMapOvr>
  <p:transition spd="slow">
    <p:push dir="l"/>
  </p:transition>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57514" y="0"/>
            <a:ext cx="9830532" cy="10287000"/>
            <a:chOff x="0" y="0"/>
            <a:chExt cx="9830289" cy="10286746"/>
          </a:xfrm>
        </p:grpSpPr>
        <p:sp>
          <p:nvSpPr>
            <p:cNvPr name="Freeform 3" id="3"/>
            <p:cNvSpPr/>
            <p:nvPr/>
          </p:nvSpPr>
          <p:spPr>
            <a:xfrm flipH="false" flipV="false" rot="0">
              <a:off x="-2794" y="-127"/>
              <a:ext cx="9833083" cy="10286873"/>
            </a:xfrm>
            <a:custGeom>
              <a:avLst/>
              <a:gdLst/>
              <a:ahLst/>
              <a:cxnLst/>
              <a:rect r="r" b="b" t="t" l="l"/>
              <a:pathLst>
                <a:path h="10286873" w="9833083">
                  <a:moveTo>
                    <a:pt x="9833083" y="10251440"/>
                  </a:moveTo>
                  <a:cubicBezTo>
                    <a:pt x="9833083" y="10284587"/>
                    <a:pt x="9820893" y="10286873"/>
                    <a:pt x="9789114" y="10286873"/>
                  </a:cubicBezTo>
                  <a:cubicBezTo>
                    <a:pt x="6527443" y="10286238"/>
                    <a:pt x="3265917" y="10286238"/>
                    <a:pt x="4245" y="10286238"/>
                  </a:cubicBezTo>
                  <a:cubicBezTo>
                    <a:pt x="0" y="10272395"/>
                    <a:pt x="6857" y="10259822"/>
                    <a:pt x="10195" y="10246995"/>
                  </a:cubicBezTo>
                  <a:cubicBezTo>
                    <a:pt x="153565" y="9685401"/>
                    <a:pt x="297080" y="9123934"/>
                    <a:pt x="440886" y="8562467"/>
                  </a:cubicBezTo>
                  <a:cubicBezTo>
                    <a:pt x="645928" y="7761986"/>
                    <a:pt x="851406" y="6961632"/>
                    <a:pt x="1056304" y="6161151"/>
                  </a:cubicBezTo>
                  <a:cubicBezTo>
                    <a:pt x="1309378" y="5172583"/>
                    <a:pt x="1561872" y="4184015"/>
                    <a:pt x="1814802" y="3195574"/>
                  </a:cubicBezTo>
                  <a:cubicBezTo>
                    <a:pt x="2071794" y="2191385"/>
                    <a:pt x="2328932" y="1187323"/>
                    <a:pt x="2586650" y="183261"/>
                  </a:cubicBezTo>
                  <a:cubicBezTo>
                    <a:pt x="2602322" y="122174"/>
                    <a:pt x="2612334" y="59690"/>
                    <a:pt x="2637729" y="635"/>
                  </a:cubicBezTo>
                  <a:cubicBezTo>
                    <a:pt x="5021621" y="635"/>
                    <a:pt x="7405513" y="635"/>
                    <a:pt x="9789404" y="0"/>
                  </a:cubicBezTo>
                  <a:cubicBezTo>
                    <a:pt x="9821765" y="0"/>
                    <a:pt x="9832792" y="3429"/>
                    <a:pt x="9832792" y="35814"/>
                  </a:cubicBezTo>
                  <a:cubicBezTo>
                    <a:pt x="9831922" y="3441065"/>
                    <a:pt x="9831922" y="6846316"/>
                    <a:pt x="9833083" y="10251440"/>
                  </a:cubicBezTo>
                  <a:close/>
                </a:path>
              </a:pathLst>
            </a:custGeom>
            <a:blipFill>
              <a:blip r:embed="rId2"/>
              <a:stretch>
                <a:fillRect l="-28533" t="0" r="-28533" b="0"/>
              </a:stretch>
            </a:blipFill>
          </p:spPr>
        </p:sp>
      </p:grpSp>
      <p:grpSp>
        <p:nvGrpSpPr>
          <p:cNvPr name="Group 4" id="4"/>
          <p:cNvGrpSpPr/>
          <p:nvPr/>
        </p:nvGrpSpPr>
        <p:grpSpPr>
          <a:xfrm rot="0">
            <a:off x="14687195" y="-2227957"/>
            <a:ext cx="5649015" cy="4455914"/>
            <a:chOff x="0" y="0"/>
            <a:chExt cx="911631" cy="719090"/>
          </a:xfrm>
        </p:grpSpPr>
        <p:sp>
          <p:nvSpPr>
            <p:cNvPr name="Freeform 5" id="5"/>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6" id="6"/>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7213973" y="9242068"/>
            <a:ext cx="1074027" cy="1074027"/>
            <a:chOff x="0" y="0"/>
            <a:chExt cx="282871" cy="282871"/>
          </a:xfrm>
        </p:grpSpPr>
        <p:sp>
          <p:nvSpPr>
            <p:cNvPr name="Freeform 8" id="8"/>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9" id="9"/>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3"/>
            <a:stretch>
              <a:fillRect l="0" t="0" r="0" b="0"/>
            </a:stretch>
          </a:blipFill>
        </p:spPr>
      </p:sp>
      <p:grpSp>
        <p:nvGrpSpPr>
          <p:cNvPr name="Group 11" id="11"/>
          <p:cNvGrpSpPr/>
          <p:nvPr/>
        </p:nvGrpSpPr>
        <p:grpSpPr>
          <a:xfrm rot="0">
            <a:off x="345162" y="267381"/>
            <a:ext cx="10086091" cy="859823"/>
            <a:chOff x="0" y="0"/>
            <a:chExt cx="2656419" cy="226455"/>
          </a:xfrm>
        </p:grpSpPr>
        <p:sp>
          <p:nvSpPr>
            <p:cNvPr name="Freeform 12" id="12"/>
            <p:cNvSpPr/>
            <p:nvPr/>
          </p:nvSpPr>
          <p:spPr>
            <a:xfrm flipH="false" flipV="false" rot="0">
              <a:off x="0" y="0"/>
              <a:ext cx="2656419" cy="226455"/>
            </a:xfrm>
            <a:custGeom>
              <a:avLst/>
              <a:gdLst/>
              <a:ahLst/>
              <a:cxnLst/>
              <a:rect r="r" b="b" t="t" l="l"/>
              <a:pathLst>
                <a:path h="226455" w="2656419">
                  <a:moveTo>
                    <a:pt x="13817" y="0"/>
                  </a:moveTo>
                  <a:lnTo>
                    <a:pt x="2642602" y="0"/>
                  </a:lnTo>
                  <a:cubicBezTo>
                    <a:pt x="2646267" y="0"/>
                    <a:pt x="2649781" y="1456"/>
                    <a:pt x="2652372" y="4047"/>
                  </a:cubicBezTo>
                  <a:cubicBezTo>
                    <a:pt x="2654963" y="6638"/>
                    <a:pt x="2656419" y="10152"/>
                    <a:pt x="2656419" y="13817"/>
                  </a:cubicBezTo>
                  <a:lnTo>
                    <a:pt x="2656419" y="212639"/>
                  </a:lnTo>
                  <a:cubicBezTo>
                    <a:pt x="2656419" y="220270"/>
                    <a:pt x="2650233" y="226455"/>
                    <a:pt x="2642602" y="226455"/>
                  </a:cubicBezTo>
                  <a:lnTo>
                    <a:pt x="13817" y="226455"/>
                  </a:lnTo>
                  <a:cubicBezTo>
                    <a:pt x="10152" y="226455"/>
                    <a:pt x="6638" y="225000"/>
                    <a:pt x="4047" y="222409"/>
                  </a:cubicBezTo>
                  <a:cubicBezTo>
                    <a:pt x="1456" y="219818"/>
                    <a:pt x="0" y="216303"/>
                    <a:pt x="0" y="212639"/>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3" id="13"/>
            <p:cNvSpPr txBox="true"/>
            <p:nvPr/>
          </p:nvSpPr>
          <p:spPr>
            <a:xfrm>
              <a:off x="0" y="-38100"/>
              <a:ext cx="2656419" cy="264555"/>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345162" y="1079579"/>
            <a:ext cx="13084349" cy="1553931"/>
          </a:xfrm>
          <a:prstGeom prst="rect">
            <a:avLst/>
          </a:prstGeom>
        </p:spPr>
        <p:txBody>
          <a:bodyPr anchor="t" rtlCol="false" tIns="0" lIns="0" bIns="0" rIns="0">
            <a:spAutoFit/>
          </a:bodyPr>
          <a:lstStyle/>
          <a:p>
            <a:pPr algn="just" marL="474249" indent="-237125" lvl="1">
              <a:lnSpc>
                <a:spcPts val="3075"/>
              </a:lnSpc>
              <a:buFont typeface="Arial"/>
              <a:buChar char="•"/>
            </a:pPr>
            <a:r>
              <a:rPr lang="en-US" sz="2196">
                <a:solidFill>
                  <a:srgbClr val="000000"/>
                </a:solidFill>
                <a:latin typeface="DM Sans"/>
                <a:ea typeface="DM Sans"/>
                <a:cs typeface="DM Sans"/>
                <a:sym typeface="DM Sans"/>
              </a:rPr>
              <a:t>Existe un plan local escrito y aprobado por el Consejo de la CEP.</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Se han designado responsables para cada actividad del plan.</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Se realiza seguimiento trimestral de las acciones planificadas.</a:t>
            </a:r>
          </a:p>
          <a:p>
            <a:pPr algn="just">
              <a:lnSpc>
                <a:spcPts val="3075"/>
              </a:lnSpc>
            </a:pPr>
          </a:p>
        </p:txBody>
      </p:sp>
      <p:grpSp>
        <p:nvGrpSpPr>
          <p:cNvPr name="Group 15" id="15"/>
          <p:cNvGrpSpPr/>
          <p:nvPr/>
        </p:nvGrpSpPr>
        <p:grpSpPr>
          <a:xfrm rot="0">
            <a:off x="345162" y="2408861"/>
            <a:ext cx="10086091" cy="859823"/>
            <a:chOff x="0" y="0"/>
            <a:chExt cx="2656419" cy="226455"/>
          </a:xfrm>
        </p:grpSpPr>
        <p:sp>
          <p:nvSpPr>
            <p:cNvPr name="Freeform 16" id="16"/>
            <p:cNvSpPr/>
            <p:nvPr/>
          </p:nvSpPr>
          <p:spPr>
            <a:xfrm flipH="false" flipV="false" rot="0">
              <a:off x="0" y="0"/>
              <a:ext cx="2656419" cy="226455"/>
            </a:xfrm>
            <a:custGeom>
              <a:avLst/>
              <a:gdLst/>
              <a:ahLst/>
              <a:cxnLst/>
              <a:rect r="r" b="b" t="t" l="l"/>
              <a:pathLst>
                <a:path h="226455" w="2656419">
                  <a:moveTo>
                    <a:pt x="13817" y="0"/>
                  </a:moveTo>
                  <a:lnTo>
                    <a:pt x="2642602" y="0"/>
                  </a:lnTo>
                  <a:cubicBezTo>
                    <a:pt x="2646267" y="0"/>
                    <a:pt x="2649781" y="1456"/>
                    <a:pt x="2652372" y="4047"/>
                  </a:cubicBezTo>
                  <a:cubicBezTo>
                    <a:pt x="2654963" y="6638"/>
                    <a:pt x="2656419" y="10152"/>
                    <a:pt x="2656419" y="13817"/>
                  </a:cubicBezTo>
                  <a:lnTo>
                    <a:pt x="2656419" y="212639"/>
                  </a:lnTo>
                  <a:cubicBezTo>
                    <a:pt x="2656419" y="220270"/>
                    <a:pt x="2650233" y="226455"/>
                    <a:pt x="2642602" y="226455"/>
                  </a:cubicBezTo>
                  <a:lnTo>
                    <a:pt x="13817" y="226455"/>
                  </a:lnTo>
                  <a:cubicBezTo>
                    <a:pt x="10152" y="226455"/>
                    <a:pt x="6638" y="225000"/>
                    <a:pt x="4047" y="222409"/>
                  </a:cubicBezTo>
                  <a:cubicBezTo>
                    <a:pt x="1456" y="219818"/>
                    <a:pt x="0" y="216303"/>
                    <a:pt x="0" y="212639"/>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7" id="17"/>
            <p:cNvSpPr txBox="true"/>
            <p:nvPr/>
          </p:nvSpPr>
          <p:spPr>
            <a:xfrm>
              <a:off x="0" y="-38100"/>
              <a:ext cx="2656419" cy="264555"/>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345162" y="3221059"/>
            <a:ext cx="11777238" cy="2725506"/>
          </a:xfrm>
          <a:prstGeom prst="rect">
            <a:avLst/>
          </a:prstGeom>
        </p:spPr>
        <p:txBody>
          <a:bodyPr anchor="t" rtlCol="false" tIns="0" lIns="0" bIns="0" rIns="0">
            <a:spAutoFit/>
          </a:bodyPr>
          <a:lstStyle/>
          <a:p>
            <a:pPr algn="just" marL="474249" indent="-237125" lvl="1">
              <a:lnSpc>
                <a:spcPts val="3075"/>
              </a:lnSpc>
              <a:buFont typeface="Arial"/>
              <a:buChar char="•"/>
            </a:pPr>
            <a:r>
              <a:rPr lang="en-US" sz="2196">
                <a:solidFill>
                  <a:srgbClr val="000000"/>
                </a:solidFill>
                <a:latin typeface="DM Sans"/>
                <a:ea typeface="DM Sans"/>
                <a:cs typeface="DM Sans"/>
                <a:sym typeface="DM Sans"/>
              </a:rPr>
              <a:t>Se programan actividades vocacionales que involucren a todos los miembros de la CEP (adoraciones eucarísticas vocacionales, oraciones vocacionales, “Buenos Días” en clave vocacional), teniendo en cuenta las propuestas inspectoriales (Semana de Oración por las vocaciones, encuentros vocacionales locales). </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Las actividades vocacionales están incluidas en el calendario de la obra</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Existe registro (evidencias) y evaluación de cada actividad realizada. </a:t>
            </a:r>
          </a:p>
          <a:p>
            <a:pPr algn="just">
              <a:lnSpc>
                <a:spcPts val="3075"/>
              </a:lnSpc>
            </a:pPr>
          </a:p>
        </p:txBody>
      </p:sp>
      <p:grpSp>
        <p:nvGrpSpPr>
          <p:cNvPr name="Group 19" id="19"/>
          <p:cNvGrpSpPr/>
          <p:nvPr/>
        </p:nvGrpSpPr>
        <p:grpSpPr>
          <a:xfrm rot="0">
            <a:off x="345162" y="5704364"/>
            <a:ext cx="10086091" cy="859823"/>
            <a:chOff x="0" y="0"/>
            <a:chExt cx="2656419" cy="226455"/>
          </a:xfrm>
        </p:grpSpPr>
        <p:sp>
          <p:nvSpPr>
            <p:cNvPr name="Freeform 20" id="20"/>
            <p:cNvSpPr/>
            <p:nvPr/>
          </p:nvSpPr>
          <p:spPr>
            <a:xfrm flipH="false" flipV="false" rot="0">
              <a:off x="0" y="0"/>
              <a:ext cx="2656419" cy="226455"/>
            </a:xfrm>
            <a:custGeom>
              <a:avLst/>
              <a:gdLst/>
              <a:ahLst/>
              <a:cxnLst/>
              <a:rect r="r" b="b" t="t" l="l"/>
              <a:pathLst>
                <a:path h="226455" w="2656419">
                  <a:moveTo>
                    <a:pt x="13817" y="0"/>
                  </a:moveTo>
                  <a:lnTo>
                    <a:pt x="2642602" y="0"/>
                  </a:lnTo>
                  <a:cubicBezTo>
                    <a:pt x="2646267" y="0"/>
                    <a:pt x="2649781" y="1456"/>
                    <a:pt x="2652372" y="4047"/>
                  </a:cubicBezTo>
                  <a:cubicBezTo>
                    <a:pt x="2654963" y="6638"/>
                    <a:pt x="2656419" y="10152"/>
                    <a:pt x="2656419" y="13817"/>
                  </a:cubicBezTo>
                  <a:lnTo>
                    <a:pt x="2656419" y="212639"/>
                  </a:lnTo>
                  <a:cubicBezTo>
                    <a:pt x="2656419" y="220270"/>
                    <a:pt x="2650233" y="226455"/>
                    <a:pt x="2642602" y="226455"/>
                  </a:cubicBezTo>
                  <a:lnTo>
                    <a:pt x="13817" y="226455"/>
                  </a:lnTo>
                  <a:cubicBezTo>
                    <a:pt x="10152" y="226455"/>
                    <a:pt x="6638" y="225000"/>
                    <a:pt x="4047" y="222409"/>
                  </a:cubicBezTo>
                  <a:cubicBezTo>
                    <a:pt x="1456" y="219818"/>
                    <a:pt x="0" y="216303"/>
                    <a:pt x="0" y="212639"/>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21" id="21"/>
            <p:cNvSpPr txBox="true"/>
            <p:nvPr/>
          </p:nvSpPr>
          <p:spPr>
            <a:xfrm>
              <a:off x="0" y="-38100"/>
              <a:ext cx="2656419" cy="264555"/>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345162" y="6516562"/>
            <a:ext cx="11777238" cy="1944456"/>
          </a:xfrm>
          <a:prstGeom prst="rect">
            <a:avLst/>
          </a:prstGeom>
        </p:spPr>
        <p:txBody>
          <a:bodyPr anchor="t" rtlCol="false" tIns="0" lIns="0" bIns="0" rIns="0">
            <a:spAutoFit/>
          </a:bodyPr>
          <a:lstStyle/>
          <a:p>
            <a:pPr algn="just" marL="474249" indent="-237125" lvl="1">
              <a:lnSpc>
                <a:spcPts val="3075"/>
              </a:lnSpc>
              <a:buFont typeface="Arial"/>
              <a:buChar char="•"/>
            </a:pPr>
            <a:r>
              <a:rPr lang="en-US" sz="2196">
                <a:solidFill>
                  <a:srgbClr val="000000"/>
                </a:solidFill>
                <a:latin typeface="DM Sans"/>
                <a:ea typeface="DM Sans"/>
                <a:cs typeface="DM Sans"/>
                <a:sym typeface="DM Sans"/>
              </a:rPr>
              <a:t>Se difunden oportunamente los subsidios recibidos.</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Se adaptan y utilizan los materiales en las actividades locales.</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Hay retroalimentación sistemática sobre la utilidad de los recursos.</a:t>
            </a:r>
          </a:p>
          <a:p>
            <a:pPr algn="just">
              <a:lnSpc>
                <a:spcPts val="3075"/>
              </a:lnSpc>
            </a:pPr>
          </a:p>
          <a:p>
            <a:pPr algn="just">
              <a:lnSpc>
                <a:spcPts val="3075"/>
              </a:lnSpc>
            </a:pPr>
          </a:p>
        </p:txBody>
      </p:sp>
      <p:grpSp>
        <p:nvGrpSpPr>
          <p:cNvPr name="Group 23" id="23"/>
          <p:cNvGrpSpPr/>
          <p:nvPr/>
        </p:nvGrpSpPr>
        <p:grpSpPr>
          <a:xfrm rot="0">
            <a:off x="345162" y="7850062"/>
            <a:ext cx="10086091" cy="859823"/>
            <a:chOff x="0" y="0"/>
            <a:chExt cx="2656419" cy="226455"/>
          </a:xfrm>
        </p:grpSpPr>
        <p:sp>
          <p:nvSpPr>
            <p:cNvPr name="Freeform 24" id="24"/>
            <p:cNvSpPr/>
            <p:nvPr/>
          </p:nvSpPr>
          <p:spPr>
            <a:xfrm flipH="false" flipV="false" rot="0">
              <a:off x="0" y="0"/>
              <a:ext cx="2656419" cy="226455"/>
            </a:xfrm>
            <a:custGeom>
              <a:avLst/>
              <a:gdLst/>
              <a:ahLst/>
              <a:cxnLst/>
              <a:rect r="r" b="b" t="t" l="l"/>
              <a:pathLst>
                <a:path h="226455" w="2656419">
                  <a:moveTo>
                    <a:pt x="13817" y="0"/>
                  </a:moveTo>
                  <a:lnTo>
                    <a:pt x="2642602" y="0"/>
                  </a:lnTo>
                  <a:cubicBezTo>
                    <a:pt x="2646267" y="0"/>
                    <a:pt x="2649781" y="1456"/>
                    <a:pt x="2652372" y="4047"/>
                  </a:cubicBezTo>
                  <a:cubicBezTo>
                    <a:pt x="2654963" y="6638"/>
                    <a:pt x="2656419" y="10152"/>
                    <a:pt x="2656419" y="13817"/>
                  </a:cubicBezTo>
                  <a:lnTo>
                    <a:pt x="2656419" y="212639"/>
                  </a:lnTo>
                  <a:cubicBezTo>
                    <a:pt x="2656419" y="220270"/>
                    <a:pt x="2650233" y="226455"/>
                    <a:pt x="2642602" y="226455"/>
                  </a:cubicBezTo>
                  <a:lnTo>
                    <a:pt x="13817" y="226455"/>
                  </a:lnTo>
                  <a:cubicBezTo>
                    <a:pt x="10152" y="226455"/>
                    <a:pt x="6638" y="225000"/>
                    <a:pt x="4047" y="222409"/>
                  </a:cubicBezTo>
                  <a:cubicBezTo>
                    <a:pt x="1456" y="219818"/>
                    <a:pt x="0" y="216303"/>
                    <a:pt x="0" y="212639"/>
                  </a:cubicBezTo>
                  <a:lnTo>
                    <a:pt x="0" y="13817"/>
                  </a:lnTo>
                  <a:cubicBezTo>
                    <a:pt x="0" y="10152"/>
                    <a:pt x="1456" y="6638"/>
                    <a:pt x="4047" y="4047"/>
                  </a:cubicBezTo>
                  <a:cubicBezTo>
                    <a:pt x="6638" y="1456"/>
                    <a:pt x="10152" y="0"/>
                    <a:pt x="13817" y="0"/>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25" id="25"/>
            <p:cNvSpPr txBox="true"/>
            <p:nvPr/>
          </p:nvSpPr>
          <p:spPr>
            <a:xfrm>
              <a:off x="0" y="-38100"/>
              <a:ext cx="2656419" cy="264555"/>
            </a:xfrm>
            <a:prstGeom prst="rect">
              <a:avLst/>
            </a:prstGeom>
          </p:spPr>
          <p:txBody>
            <a:bodyPr anchor="ctr" rtlCol="false" tIns="50800" lIns="50800" bIns="50800" rIns="50800"/>
            <a:lstStyle/>
            <a:p>
              <a:pPr algn="ctr">
                <a:lnSpc>
                  <a:spcPts val="2659"/>
                </a:lnSpc>
              </a:pPr>
            </a:p>
          </p:txBody>
        </p:sp>
      </p:grpSp>
      <p:sp>
        <p:nvSpPr>
          <p:cNvPr name="TextBox 26" id="26"/>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25</a:t>
            </a:r>
          </a:p>
        </p:txBody>
      </p:sp>
      <p:sp>
        <p:nvSpPr>
          <p:cNvPr name="TextBox 27" id="27"/>
          <p:cNvSpPr txBox="true"/>
          <p:nvPr/>
        </p:nvSpPr>
        <p:spPr>
          <a:xfrm rot="0">
            <a:off x="586073" y="449509"/>
            <a:ext cx="9436191" cy="45538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Implementación del Plan Local de Animación Vocacional</a:t>
            </a:r>
          </a:p>
        </p:txBody>
      </p:sp>
      <p:sp>
        <p:nvSpPr>
          <p:cNvPr name="TextBox 28" id="28"/>
          <p:cNvSpPr txBox="true"/>
          <p:nvPr/>
        </p:nvSpPr>
        <p:spPr>
          <a:xfrm rot="0">
            <a:off x="586073" y="2590990"/>
            <a:ext cx="9436191" cy="45538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Realización de actividades vocacionales específicas</a:t>
            </a:r>
          </a:p>
        </p:txBody>
      </p:sp>
      <p:sp>
        <p:nvSpPr>
          <p:cNvPr name="TextBox 29" id="29"/>
          <p:cNvSpPr txBox="true"/>
          <p:nvPr/>
        </p:nvSpPr>
        <p:spPr>
          <a:xfrm rot="0">
            <a:off x="586073" y="5886492"/>
            <a:ext cx="9436191" cy="45538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Recepción y uso de materiales inspectoriales</a:t>
            </a:r>
          </a:p>
        </p:txBody>
      </p:sp>
      <p:sp>
        <p:nvSpPr>
          <p:cNvPr name="TextBox 30" id="30"/>
          <p:cNvSpPr txBox="true"/>
          <p:nvPr/>
        </p:nvSpPr>
        <p:spPr>
          <a:xfrm rot="0">
            <a:off x="586073" y="8032190"/>
            <a:ext cx="9436191" cy="455381"/>
          </a:xfrm>
          <a:prstGeom prst="rect">
            <a:avLst/>
          </a:prstGeom>
        </p:spPr>
        <p:txBody>
          <a:bodyPr anchor="t" rtlCol="false" tIns="0" lIns="0" bIns="0" rIns="0">
            <a:spAutoFit/>
          </a:bodyPr>
          <a:lstStyle/>
          <a:p>
            <a:pPr algn="just">
              <a:lnSpc>
                <a:spcPts val="3775"/>
              </a:lnSpc>
            </a:pPr>
            <a:r>
              <a:rPr lang="en-US" sz="2696">
                <a:solidFill>
                  <a:srgbClr val="FFFFFF"/>
                </a:solidFill>
                <a:latin typeface="DM Serif Display"/>
                <a:ea typeface="DM Serif Display"/>
                <a:cs typeface="DM Serif Display"/>
                <a:sym typeface="DM Serif Display"/>
              </a:rPr>
              <a:t>Participación en iniciativas inspectoriales</a:t>
            </a:r>
          </a:p>
        </p:txBody>
      </p:sp>
      <p:sp>
        <p:nvSpPr>
          <p:cNvPr name="TextBox 31" id="31"/>
          <p:cNvSpPr txBox="true"/>
          <p:nvPr/>
        </p:nvSpPr>
        <p:spPr>
          <a:xfrm rot="0">
            <a:off x="345162" y="8662260"/>
            <a:ext cx="10413297" cy="2334981"/>
          </a:xfrm>
          <a:prstGeom prst="rect">
            <a:avLst/>
          </a:prstGeom>
        </p:spPr>
        <p:txBody>
          <a:bodyPr anchor="t" rtlCol="false" tIns="0" lIns="0" bIns="0" rIns="0">
            <a:spAutoFit/>
          </a:bodyPr>
          <a:lstStyle/>
          <a:p>
            <a:pPr algn="just" marL="474249" indent="-237125" lvl="1">
              <a:lnSpc>
                <a:spcPts val="3075"/>
              </a:lnSpc>
              <a:buFont typeface="Arial"/>
              <a:buChar char="•"/>
            </a:pPr>
            <a:r>
              <a:rPr lang="en-US" sz="2196">
                <a:solidFill>
                  <a:srgbClr val="000000"/>
                </a:solidFill>
                <a:latin typeface="DM Sans"/>
                <a:ea typeface="DM Sans"/>
                <a:cs typeface="DM Sans"/>
                <a:sym typeface="DM Sans"/>
              </a:rPr>
              <a:t>La obra envía jóvenes a los encuentros vocacionales y promociona las actividades propuestas. </a:t>
            </a:r>
          </a:p>
          <a:p>
            <a:pPr algn="just" marL="474249" indent="-237125" lvl="1">
              <a:lnSpc>
                <a:spcPts val="3075"/>
              </a:lnSpc>
              <a:buFont typeface="Arial"/>
              <a:buChar char="•"/>
            </a:pPr>
            <a:r>
              <a:rPr lang="en-US" sz="2196">
                <a:solidFill>
                  <a:srgbClr val="000000"/>
                </a:solidFill>
                <a:latin typeface="DM Sans"/>
                <a:ea typeface="DM Sans"/>
                <a:cs typeface="DM Sans"/>
                <a:sym typeface="DM Sans"/>
              </a:rPr>
              <a:t>Hay comunicación fluida con el Coordinador Inspectorial y con el equipo, en material de necesidades, sugerencias y organización de actividades. </a:t>
            </a:r>
          </a:p>
          <a:p>
            <a:pPr algn="just">
              <a:lnSpc>
                <a:spcPts val="3075"/>
              </a:lnSpc>
            </a:pPr>
          </a:p>
          <a:p>
            <a:pPr algn="just">
              <a:lnSpc>
                <a:spcPts val="3075"/>
              </a:lnSpc>
            </a:pP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sp>
        <p:nvSpPr>
          <p:cNvPr name="Freeform 3" id="3"/>
          <p:cNvSpPr/>
          <p:nvPr/>
        </p:nvSpPr>
        <p:spPr>
          <a:xfrm flipH="false" flipV="false" rot="0">
            <a:off x="8201281" y="-236032"/>
            <a:ext cx="4450203" cy="4032997"/>
          </a:xfrm>
          <a:custGeom>
            <a:avLst/>
            <a:gdLst/>
            <a:ahLst/>
            <a:cxnLst/>
            <a:rect r="r" b="b" t="t" l="l"/>
            <a:pathLst>
              <a:path h="4032997" w="4450203">
                <a:moveTo>
                  <a:pt x="0" y="0"/>
                </a:moveTo>
                <a:lnTo>
                  <a:pt x="4450204" y="0"/>
                </a:lnTo>
                <a:lnTo>
                  <a:pt x="4450204" y="4032997"/>
                </a:lnTo>
                <a:lnTo>
                  <a:pt x="0" y="40329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9287792" y="0"/>
            <a:ext cx="11970327" cy="10287000"/>
            <a:chOff x="0" y="0"/>
            <a:chExt cx="812800" cy="698500"/>
          </a:xfrm>
        </p:grpSpPr>
        <p:sp>
          <p:nvSpPr>
            <p:cNvPr name="Freeform 5" id="5"/>
            <p:cNvSpPr/>
            <p:nvPr/>
          </p:nvSpPr>
          <p:spPr>
            <a:xfrm flipH="false" flipV="false" rot="0">
              <a:off x="2360" y="0"/>
              <a:ext cx="808081" cy="698500"/>
            </a:xfrm>
            <a:custGeom>
              <a:avLst/>
              <a:gdLst/>
              <a:ahLst/>
              <a:cxnLst/>
              <a:rect r="r" b="b" t="t" l="l"/>
              <a:pathLst>
                <a:path h="698500" w="808081">
                  <a:moveTo>
                    <a:pt x="804260" y="359871"/>
                  </a:moveTo>
                  <a:lnTo>
                    <a:pt x="613420" y="687879"/>
                  </a:lnTo>
                  <a:cubicBezTo>
                    <a:pt x="609594" y="694455"/>
                    <a:pt x="602560" y="698500"/>
                    <a:pt x="594952" y="698500"/>
                  </a:cubicBezTo>
                  <a:lnTo>
                    <a:pt x="213128" y="698500"/>
                  </a:lnTo>
                  <a:cubicBezTo>
                    <a:pt x="205520" y="698500"/>
                    <a:pt x="198486" y="694455"/>
                    <a:pt x="194660" y="687879"/>
                  </a:cubicBezTo>
                  <a:lnTo>
                    <a:pt x="3820" y="359871"/>
                  </a:lnTo>
                  <a:cubicBezTo>
                    <a:pt x="0" y="353306"/>
                    <a:pt x="0" y="345194"/>
                    <a:pt x="3820" y="338629"/>
                  </a:cubicBezTo>
                  <a:lnTo>
                    <a:pt x="194660" y="10621"/>
                  </a:lnTo>
                  <a:cubicBezTo>
                    <a:pt x="198486" y="4045"/>
                    <a:pt x="205520" y="0"/>
                    <a:pt x="213128" y="0"/>
                  </a:cubicBezTo>
                  <a:lnTo>
                    <a:pt x="594952" y="0"/>
                  </a:lnTo>
                  <a:cubicBezTo>
                    <a:pt x="602560" y="0"/>
                    <a:pt x="609594" y="4045"/>
                    <a:pt x="613420" y="10621"/>
                  </a:cubicBezTo>
                  <a:lnTo>
                    <a:pt x="804260" y="338629"/>
                  </a:lnTo>
                  <a:cubicBezTo>
                    <a:pt x="808080" y="345194"/>
                    <a:pt x="808080" y="353306"/>
                    <a:pt x="804260" y="359871"/>
                  </a:cubicBezTo>
                  <a:close/>
                </a:path>
              </a:pathLst>
            </a:custGeom>
            <a:solidFill>
              <a:srgbClr val="E5B51C"/>
            </a:solidFill>
          </p:spPr>
        </p:sp>
        <p:sp>
          <p:nvSpPr>
            <p:cNvPr name="TextBox 6" id="6"/>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20738" y="801750"/>
            <a:ext cx="10645741" cy="8683500"/>
            <a:chOff x="0" y="0"/>
            <a:chExt cx="856343" cy="698500"/>
          </a:xfrm>
        </p:grpSpPr>
        <p:sp>
          <p:nvSpPr>
            <p:cNvPr name="Freeform 8" id="8"/>
            <p:cNvSpPr/>
            <p:nvPr/>
          </p:nvSpPr>
          <p:spPr>
            <a:xfrm flipH="false" flipV="false" rot="0">
              <a:off x="2653" y="0"/>
              <a:ext cx="851036" cy="698500"/>
            </a:xfrm>
            <a:custGeom>
              <a:avLst/>
              <a:gdLst/>
              <a:ahLst/>
              <a:cxnLst/>
              <a:rect r="r" b="b" t="t" l="l"/>
              <a:pathLst>
                <a:path h="698500" w="851036">
                  <a:moveTo>
                    <a:pt x="846741" y="361193"/>
                  </a:moveTo>
                  <a:lnTo>
                    <a:pt x="657438" y="686557"/>
                  </a:lnTo>
                  <a:cubicBezTo>
                    <a:pt x="653136" y="693951"/>
                    <a:pt x="645227" y="698500"/>
                    <a:pt x="636672" y="698500"/>
                  </a:cubicBezTo>
                  <a:lnTo>
                    <a:pt x="214364" y="698500"/>
                  </a:lnTo>
                  <a:cubicBezTo>
                    <a:pt x="205810" y="698500"/>
                    <a:pt x="197900" y="693951"/>
                    <a:pt x="193598" y="686557"/>
                  </a:cubicBezTo>
                  <a:lnTo>
                    <a:pt x="4296" y="361193"/>
                  </a:lnTo>
                  <a:cubicBezTo>
                    <a:pt x="0" y="353810"/>
                    <a:pt x="0" y="344690"/>
                    <a:pt x="4296" y="337307"/>
                  </a:cubicBezTo>
                  <a:lnTo>
                    <a:pt x="193598" y="11943"/>
                  </a:lnTo>
                  <a:cubicBezTo>
                    <a:pt x="197900" y="4549"/>
                    <a:pt x="205810" y="0"/>
                    <a:pt x="214364" y="0"/>
                  </a:cubicBezTo>
                  <a:lnTo>
                    <a:pt x="636672" y="0"/>
                  </a:lnTo>
                  <a:cubicBezTo>
                    <a:pt x="645227" y="0"/>
                    <a:pt x="653136" y="4549"/>
                    <a:pt x="657438" y="11943"/>
                  </a:cubicBezTo>
                  <a:lnTo>
                    <a:pt x="846741" y="337307"/>
                  </a:lnTo>
                  <a:cubicBezTo>
                    <a:pt x="851036" y="344690"/>
                    <a:pt x="851036" y="353810"/>
                    <a:pt x="846741" y="361193"/>
                  </a:cubicBezTo>
                  <a:close/>
                </a:path>
              </a:pathLst>
            </a:custGeom>
            <a:blipFill>
              <a:blip r:embed="rId5"/>
              <a:stretch>
                <a:fillRect l="-4856" t="0" r="-4856" b="0"/>
              </a:stretch>
            </a:blipFill>
          </p:spPr>
        </p:sp>
      </p:grpSp>
      <p:grpSp>
        <p:nvGrpSpPr>
          <p:cNvPr name="Group 9" id="9"/>
          <p:cNvGrpSpPr/>
          <p:nvPr/>
        </p:nvGrpSpPr>
        <p:grpSpPr>
          <a:xfrm rot="0">
            <a:off x="14687195" y="-2227957"/>
            <a:ext cx="5649015" cy="4455914"/>
            <a:chOff x="0" y="0"/>
            <a:chExt cx="911631" cy="719090"/>
          </a:xfrm>
        </p:grpSpPr>
        <p:sp>
          <p:nvSpPr>
            <p:cNvPr name="Freeform 10" id="10"/>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1" id="11"/>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7213973" y="9242068"/>
            <a:ext cx="1074027" cy="1074027"/>
            <a:chOff x="0" y="0"/>
            <a:chExt cx="282871" cy="282871"/>
          </a:xfrm>
        </p:grpSpPr>
        <p:sp>
          <p:nvSpPr>
            <p:cNvPr name="Freeform 13" id="13"/>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4" id="14"/>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6"/>
            <a:stretch>
              <a:fillRect l="0" t="0" r="0" b="0"/>
            </a:stretch>
          </a:blipFill>
        </p:spPr>
      </p:sp>
      <p:sp>
        <p:nvSpPr>
          <p:cNvPr name="TextBox 16" id="16"/>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03</a:t>
            </a:r>
          </a:p>
        </p:txBody>
      </p:sp>
      <p:sp>
        <p:nvSpPr>
          <p:cNvPr name="TextBox 17" id="17"/>
          <p:cNvSpPr txBox="true"/>
          <p:nvPr/>
        </p:nvSpPr>
        <p:spPr>
          <a:xfrm rot="0">
            <a:off x="280902" y="1622227"/>
            <a:ext cx="8863098" cy="847089"/>
          </a:xfrm>
          <a:prstGeom prst="rect">
            <a:avLst/>
          </a:prstGeom>
        </p:spPr>
        <p:txBody>
          <a:bodyPr anchor="t" rtlCol="false" tIns="0" lIns="0" bIns="0" rIns="0">
            <a:spAutoFit/>
          </a:bodyPr>
          <a:lstStyle/>
          <a:p>
            <a:pPr algn="l">
              <a:lnSpc>
                <a:spcPts val="6166"/>
              </a:lnSpc>
            </a:pPr>
            <a:r>
              <a:rPr lang="en-US" sz="6702" b="true">
                <a:solidFill>
                  <a:srgbClr val="680F17"/>
                </a:solidFill>
                <a:latin typeface="Asap Condensed Bold"/>
                <a:ea typeface="Asap Condensed Bold"/>
                <a:cs typeface="Asap Condensed Bold"/>
                <a:sym typeface="Asap Condensed Bold"/>
              </a:rPr>
              <a:t>LO QUE SE VIENE HACIENDO</a:t>
            </a:r>
          </a:p>
        </p:txBody>
      </p:sp>
      <p:sp>
        <p:nvSpPr>
          <p:cNvPr name="TextBox 18" id="18"/>
          <p:cNvSpPr txBox="true"/>
          <p:nvPr/>
        </p:nvSpPr>
        <p:spPr>
          <a:xfrm rot="0">
            <a:off x="1028700" y="2798892"/>
            <a:ext cx="8115300" cy="7938501"/>
          </a:xfrm>
          <a:prstGeom prst="rect">
            <a:avLst/>
          </a:prstGeom>
        </p:spPr>
        <p:txBody>
          <a:bodyPr anchor="t" rtlCol="false" tIns="0" lIns="0" bIns="0" rIns="0">
            <a:spAutoFit/>
          </a:bodyPr>
          <a:lstStyle/>
          <a:p>
            <a:pPr algn="just" marL="644204" indent="-322102" lvl="1">
              <a:lnSpc>
                <a:spcPts val="4177"/>
              </a:lnSpc>
              <a:buFont typeface="Arial"/>
              <a:buChar char="•"/>
            </a:pPr>
            <a:r>
              <a:rPr lang="en-US" sz="2983">
                <a:solidFill>
                  <a:srgbClr val="000000"/>
                </a:solidFill>
                <a:latin typeface="DM Sans"/>
                <a:ea typeface="DM Sans"/>
                <a:cs typeface="DM Sans"/>
                <a:sym typeface="DM Sans"/>
              </a:rPr>
              <a:t>Visita a las Comunidades (reuniones con equipos de trabajo y con jóvenes). </a:t>
            </a:r>
          </a:p>
          <a:p>
            <a:pPr algn="just" marL="1288408" indent="-429469" lvl="2">
              <a:lnSpc>
                <a:spcPts val="4177"/>
              </a:lnSpc>
              <a:buFont typeface="Arial"/>
              <a:buChar char="⚬"/>
            </a:pPr>
            <a:r>
              <a:rPr lang="en-US" sz="2983">
                <a:solidFill>
                  <a:srgbClr val="000000"/>
                </a:solidFill>
                <a:latin typeface="DM Sans"/>
                <a:ea typeface="DM Sans"/>
                <a:cs typeface="DM Sans"/>
                <a:sym typeface="DM Sans"/>
              </a:rPr>
              <a:t>No se ha podido visitar las comunidades de Breña MA, Cusco, Monte Salvado, Magdalena. </a:t>
            </a:r>
          </a:p>
          <a:p>
            <a:pPr algn="just" marL="644204" indent="-322102" lvl="1">
              <a:lnSpc>
                <a:spcPts val="4177"/>
              </a:lnSpc>
              <a:buFont typeface="Arial"/>
              <a:buChar char="•"/>
            </a:pPr>
            <a:r>
              <a:rPr lang="en-US" sz="2983">
                <a:solidFill>
                  <a:srgbClr val="000000"/>
                </a:solidFill>
                <a:latin typeface="DM Sans"/>
                <a:ea typeface="DM Sans"/>
                <a:cs typeface="DM Sans"/>
                <a:sym typeface="DM Sans"/>
              </a:rPr>
              <a:t>Envío de Material: </a:t>
            </a:r>
          </a:p>
          <a:p>
            <a:pPr algn="just" marL="1288408" indent="-429469" lvl="2">
              <a:lnSpc>
                <a:spcPts val="4177"/>
              </a:lnSpc>
              <a:buFont typeface="Arial"/>
              <a:buChar char="⚬"/>
            </a:pPr>
            <a:r>
              <a:rPr lang="en-US" sz="2983">
                <a:solidFill>
                  <a:srgbClr val="000000"/>
                </a:solidFill>
                <a:latin typeface="DM Sans"/>
                <a:ea typeface="DM Sans"/>
                <a:cs typeface="DM Sans"/>
                <a:sym typeface="DM Sans"/>
              </a:rPr>
              <a:t>Contenido y metodología para el Encuentro Vocacional Local. </a:t>
            </a:r>
          </a:p>
          <a:p>
            <a:pPr algn="just" marL="1288408" indent="-429469" lvl="2">
              <a:lnSpc>
                <a:spcPts val="4177"/>
              </a:lnSpc>
              <a:buFont typeface="Arial"/>
              <a:buChar char="⚬"/>
            </a:pPr>
            <a:r>
              <a:rPr lang="en-US" sz="2983">
                <a:solidFill>
                  <a:srgbClr val="000000"/>
                </a:solidFill>
                <a:latin typeface="DM Sans"/>
                <a:ea typeface="DM Sans"/>
                <a:cs typeface="DM Sans"/>
                <a:sym typeface="DM Sans"/>
              </a:rPr>
              <a:t>Fichas de Acompañamiento - Itinerario de Acompañamiento para jóvenes en discernimiento específico. </a:t>
            </a:r>
          </a:p>
          <a:p>
            <a:pPr algn="just" marL="1288408" indent="-429469" lvl="2">
              <a:lnSpc>
                <a:spcPts val="4177"/>
              </a:lnSpc>
              <a:buFont typeface="Arial"/>
              <a:buChar char="⚬"/>
            </a:pPr>
            <a:r>
              <a:rPr lang="en-US" sz="2983">
                <a:solidFill>
                  <a:srgbClr val="000000"/>
                </a:solidFill>
                <a:latin typeface="DM Sans"/>
                <a:ea typeface="DM Sans"/>
                <a:cs typeface="DM Sans"/>
                <a:sym typeface="DM Sans"/>
              </a:rPr>
              <a:t>Material para la Semana de Oración por las Vocaciones.</a:t>
            </a:r>
          </a:p>
          <a:p>
            <a:pPr algn="just" marL="644204" indent="-322102" lvl="1">
              <a:lnSpc>
                <a:spcPts val="4177"/>
              </a:lnSpc>
              <a:buFont typeface="Arial"/>
              <a:buChar char="•"/>
            </a:pPr>
            <a:r>
              <a:rPr lang="en-US" sz="2983">
                <a:solidFill>
                  <a:srgbClr val="000000"/>
                </a:solidFill>
                <a:latin typeface="DM Sans"/>
                <a:ea typeface="DM Sans"/>
                <a:cs typeface="DM Sans"/>
                <a:sym typeface="DM Sans"/>
              </a:rPr>
              <a:t>Socialización del PLAAV. </a:t>
            </a:r>
          </a:p>
          <a:p>
            <a:pPr algn="just">
              <a:lnSpc>
                <a:spcPts val="4177"/>
              </a:lnSpc>
            </a:pP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sp>
        <p:nvSpPr>
          <p:cNvPr name="Freeform 3" id="3"/>
          <p:cNvSpPr/>
          <p:nvPr/>
        </p:nvSpPr>
        <p:spPr>
          <a:xfrm flipH="false" flipV="false" rot="0">
            <a:off x="8201281" y="-236032"/>
            <a:ext cx="4450203" cy="4032997"/>
          </a:xfrm>
          <a:custGeom>
            <a:avLst/>
            <a:gdLst/>
            <a:ahLst/>
            <a:cxnLst/>
            <a:rect r="r" b="b" t="t" l="l"/>
            <a:pathLst>
              <a:path h="4032997" w="4450203">
                <a:moveTo>
                  <a:pt x="0" y="0"/>
                </a:moveTo>
                <a:lnTo>
                  <a:pt x="4450204" y="0"/>
                </a:lnTo>
                <a:lnTo>
                  <a:pt x="4450204" y="4032997"/>
                </a:lnTo>
                <a:lnTo>
                  <a:pt x="0" y="40329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9287792" y="0"/>
            <a:ext cx="11970327" cy="10287000"/>
            <a:chOff x="0" y="0"/>
            <a:chExt cx="812800" cy="698500"/>
          </a:xfrm>
        </p:grpSpPr>
        <p:sp>
          <p:nvSpPr>
            <p:cNvPr name="Freeform 5" id="5"/>
            <p:cNvSpPr/>
            <p:nvPr/>
          </p:nvSpPr>
          <p:spPr>
            <a:xfrm flipH="false" flipV="false" rot="0">
              <a:off x="2360" y="0"/>
              <a:ext cx="808081" cy="698500"/>
            </a:xfrm>
            <a:custGeom>
              <a:avLst/>
              <a:gdLst/>
              <a:ahLst/>
              <a:cxnLst/>
              <a:rect r="r" b="b" t="t" l="l"/>
              <a:pathLst>
                <a:path h="698500" w="808081">
                  <a:moveTo>
                    <a:pt x="804260" y="359871"/>
                  </a:moveTo>
                  <a:lnTo>
                    <a:pt x="613420" y="687879"/>
                  </a:lnTo>
                  <a:cubicBezTo>
                    <a:pt x="609594" y="694455"/>
                    <a:pt x="602560" y="698500"/>
                    <a:pt x="594952" y="698500"/>
                  </a:cubicBezTo>
                  <a:lnTo>
                    <a:pt x="213128" y="698500"/>
                  </a:lnTo>
                  <a:cubicBezTo>
                    <a:pt x="205520" y="698500"/>
                    <a:pt x="198486" y="694455"/>
                    <a:pt x="194660" y="687879"/>
                  </a:cubicBezTo>
                  <a:lnTo>
                    <a:pt x="3820" y="359871"/>
                  </a:lnTo>
                  <a:cubicBezTo>
                    <a:pt x="0" y="353306"/>
                    <a:pt x="0" y="345194"/>
                    <a:pt x="3820" y="338629"/>
                  </a:cubicBezTo>
                  <a:lnTo>
                    <a:pt x="194660" y="10621"/>
                  </a:lnTo>
                  <a:cubicBezTo>
                    <a:pt x="198486" y="4045"/>
                    <a:pt x="205520" y="0"/>
                    <a:pt x="213128" y="0"/>
                  </a:cubicBezTo>
                  <a:lnTo>
                    <a:pt x="594952" y="0"/>
                  </a:lnTo>
                  <a:cubicBezTo>
                    <a:pt x="602560" y="0"/>
                    <a:pt x="609594" y="4045"/>
                    <a:pt x="613420" y="10621"/>
                  </a:cubicBezTo>
                  <a:lnTo>
                    <a:pt x="804260" y="338629"/>
                  </a:lnTo>
                  <a:cubicBezTo>
                    <a:pt x="808080" y="345194"/>
                    <a:pt x="808080" y="353306"/>
                    <a:pt x="804260" y="359871"/>
                  </a:cubicBezTo>
                  <a:close/>
                </a:path>
              </a:pathLst>
            </a:custGeom>
            <a:solidFill>
              <a:srgbClr val="E5B51C"/>
            </a:solidFill>
          </p:spPr>
        </p:sp>
        <p:sp>
          <p:nvSpPr>
            <p:cNvPr name="TextBox 6" id="6"/>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20738" y="801750"/>
            <a:ext cx="10645741" cy="8683500"/>
            <a:chOff x="0" y="0"/>
            <a:chExt cx="856343" cy="698500"/>
          </a:xfrm>
        </p:grpSpPr>
        <p:sp>
          <p:nvSpPr>
            <p:cNvPr name="Freeform 8" id="8"/>
            <p:cNvSpPr/>
            <p:nvPr/>
          </p:nvSpPr>
          <p:spPr>
            <a:xfrm flipH="false" flipV="false" rot="0">
              <a:off x="2653" y="0"/>
              <a:ext cx="851036" cy="698500"/>
            </a:xfrm>
            <a:custGeom>
              <a:avLst/>
              <a:gdLst/>
              <a:ahLst/>
              <a:cxnLst/>
              <a:rect r="r" b="b" t="t" l="l"/>
              <a:pathLst>
                <a:path h="698500" w="851036">
                  <a:moveTo>
                    <a:pt x="846741" y="361193"/>
                  </a:moveTo>
                  <a:lnTo>
                    <a:pt x="657438" y="686557"/>
                  </a:lnTo>
                  <a:cubicBezTo>
                    <a:pt x="653136" y="693951"/>
                    <a:pt x="645227" y="698500"/>
                    <a:pt x="636672" y="698500"/>
                  </a:cubicBezTo>
                  <a:lnTo>
                    <a:pt x="214364" y="698500"/>
                  </a:lnTo>
                  <a:cubicBezTo>
                    <a:pt x="205810" y="698500"/>
                    <a:pt x="197900" y="693951"/>
                    <a:pt x="193598" y="686557"/>
                  </a:cubicBezTo>
                  <a:lnTo>
                    <a:pt x="4296" y="361193"/>
                  </a:lnTo>
                  <a:cubicBezTo>
                    <a:pt x="0" y="353810"/>
                    <a:pt x="0" y="344690"/>
                    <a:pt x="4296" y="337307"/>
                  </a:cubicBezTo>
                  <a:lnTo>
                    <a:pt x="193598" y="11943"/>
                  </a:lnTo>
                  <a:cubicBezTo>
                    <a:pt x="197900" y="4549"/>
                    <a:pt x="205810" y="0"/>
                    <a:pt x="214364" y="0"/>
                  </a:cubicBezTo>
                  <a:lnTo>
                    <a:pt x="636672" y="0"/>
                  </a:lnTo>
                  <a:cubicBezTo>
                    <a:pt x="645227" y="0"/>
                    <a:pt x="653136" y="4549"/>
                    <a:pt x="657438" y="11943"/>
                  </a:cubicBezTo>
                  <a:lnTo>
                    <a:pt x="846741" y="337307"/>
                  </a:lnTo>
                  <a:cubicBezTo>
                    <a:pt x="851036" y="344690"/>
                    <a:pt x="851036" y="353810"/>
                    <a:pt x="846741" y="361193"/>
                  </a:cubicBezTo>
                  <a:close/>
                </a:path>
              </a:pathLst>
            </a:custGeom>
            <a:blipFill>
              <a:blip r:embed="rId5"/>
              <a:stretch>
                <a:fillRect l="-41426" t="0" r="-41426" b="0"/>
              </a:stretch>
            </a:blipFill>
          </p:spPr>
        </p:sp>
      </p:grpSp>
      <p:grpSp>
        <p:nvGrpSpPr>
          <p:cNvPr name="Group 9" id="9"/>
          <p:cNvGrpSpPr/>
          <p:nvPr/>
        </p:nvGrpSpPr>
        <p:grpSpPr>
          <a:xfrm rot="0">
            <a:off x="14687195" y="-2227957"/>
            <a:ext cx="5649015" cy="4455914"/>
            <a:chOff x="0" y="0"/>
            <a:chExt cx="911631" cy="719090"/>
          </a:xfrm>
        </p:grpSpPr>
        <p:sp>
          <p:nvSpPr>
            <p:cNvPr name="Freeform 10" id="10"/>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1" id="11"/>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7213973" y="9242068"/>
            <a:ext cx="1074027" cy="1074027"/>
            <a:chOff x="0" y="0"/>
            <a:chExt cx="282871" cy="282871"/>
          </a:xfrm>
        </p:grpSpPr>
        <p:sp>
          <p:nvSpPr>
            <p:cNvPr name="Freeform 13" id="13"/>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4" id="14"/>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6"/>
            <a:stretch>
              <a:fillRect l="0" t="0" r="0" b="0"/>
            </a:stretch>
          </a:blipFill>
        </p:spPr>
      </p:sp>
      <p:sp>
        <p:nvSpPr>
          <p:cNvPr name="TextBox 16" id="16"/>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04</a:t>
            </a:r>
          </a:p>
        </p:txBody>
      </p:sp>
      <p:sp>
        <p:nvSpPr>
          <p:cNvPr name="TextBox 17" id="17"/>
          <p:cNvSpPr txBox="true"/>
          <p:nvPr/>
        </p:nvSpPr>
        <p:spPr>
          <a:xfrm rot="0">
            <a:off x="280902" y="1622227"/>
            <a:ext cx="8863098" cy="847089"/>
          </a:xfrm>
          <a:prstGeom prst="rect">
            <a:avLst/>
          </a:prstGeom>
        </p:spPr>
        <p:txBody>
          <a:bodyPr anchor="t" rtlCol="false" tIns="0" lIns="0" bIns="0" rIns="0">
            <a:spAutoFit/>
          </a:bodyPr>
          <a:lstStyle/>
          <a:p>
            <a:pPr algn="l">
              <a:lnSpc>
                <a:spcPts val="6166"/>
              </a:lnSpc>
            </a:pPr>
            <a:r>
              <a:rPr lang="en-US" sz="6702" b="true">
                <a:solidFill>
                  <a:srgbClr val="680F17"/>
                </a:solidFill>
                <a:latin typeface="Asap Condensed Bold"/>
                <a:ea typeface="Asap Condensed Bold"/>
                <a:cs typeface="Asap Condensed Bold"/>
                <a:sym typeface="Asap Condensed Bold"/>
              </a:rPr>
              <a:t>LO QUE SE VIENE HACIENDO</a:t>
            </a:r>
          </a:p>
        </p:txBody>
      </p:sp>
      <p:sp>
        <p:nvSpPr>
          <p:cNvPr name="TextBox 18" id="18"/>
          <p:cNvSpPr txBox="true"/>
          <p:nvPr/>
        </p:nvSpPr>
        <p:spPr>
          <a:xfrm rot="0">
            <a:off x="432236" y="2829971"/>
            <a:ext cx="8855556" cy="5763094"/>
          </a:xfrm>
          <a:prstGeom prst="rect">
            <a:avLst/>
          </a:prstGeom>
        </p:spPr>
        <p:txBody>
          <a:bodyPr anchor="t" rtlCol="false" tIns="0" lIns="0" bIns="0" rIns="0">
            <a:spAutoFit/>
          </a:bodyPr>
          <a:lstStyle/>
          <a:p>
            <a:pPr algn="just" marL="702967" indent="-351483" lvl="1">
              <a:lnSpc>
                <a:spcPts val="4558"/>
              </a:lnSpc>
              <a:buFont typeface="Arial"/>
              <a:buChar char="•"/>
            </a:pPr>
            <a:r>
              <a:rPr lang="en-US" sz="3255">
                <a:solidFill>
                  <a:srgbClr val="000000"/>
                </a:solidFill>
                <a:latin typeface="DM Sans"/>
                <a:ea typeface="DM Sans"/>
                <a:cs typeface="DM Sans"/>
                <a:sym typeface="DM Sans"/>
              </a:rPr>
              <a:t>Encuentros:</a:t>
            </a:r>
            <a:r>
              <a:rPr lang="en-US" sz="3255">
                <a:solidFill>
                  <a:srgbClr val="000000"/>
                </a:solidFill>
                <a:latin typeface="DM Sans"/>
                <a:ea typeface="DM Sans"/>
                <a:cs typeface="DM Sans"/>
                <a:sym typeface="DM Sans"/>
              </a:rPr>
              <a:t> </a:t>
            </a:r>
          </a:p>
          <a:p>
            <a:pPr algn="just" marL="1405933" indent="-468644" lvl="2">
              <a:lnSpc>
                <a:spcPts val="4558"/>
              </a:lnSpc>
              <a:buFont typeface="Arial"/>
              <a:buChar char="⚬"/>
            </a:pPr>
            <a:r>
              <a:rPr lang="en-US" sz="3255">
                <a:solidFill>
                  <a:srgbClr val="000000"/>
                </a:solidFill>
                <a:latin typeface="DM Sans"/>
                <a:ea typeface="DM Sans"/>
                <a:cs typeface="DM Sans"/>
                <a:sym typeface="DM Sans"/>
              </a:rPr>
              <a:t>Encuentros Vocacionales Específicos (2 realizados, uno en octubre, uno en diciembre)</a:t>
            </a:r>
          </a:p>
          <a:p>
            <a:pPr algn="just" marL="702967" indent="-351483" lvl="1">
              <a:lnSpc>
                <a:spcPts val="4558"/>
              </a:lnSpc>
              <a:buFont typeface="Arial"/>
              <a:buChar char="•"/>
            </a:pPr>
            <a:r>
              <a:rPr lang="en-US" sz="3255">
                <a:solidFill>
                  <a:srgbClr val="000000"/>
                </a:solidFill>
                <a:latin typeface="DM Sans"/>
                <a:ea typeface="DM Sans"/>
                <a:cs typeface="DM Sans"/>
                <a:sym typeface="DM Sans"/>
              </a:rPr>
              <a:t>Acompañamiento de Vocaciones Específicas.</a:t>
            </a:r>
          </a:p>
          <a:p>
            <a:pPr algn="just" marL="702967" indent="-351483" lvl="1">
              <a:lnSpc>
                <a:spcPts val="4558"/>
              </a:lnSpc>
              <a:buFont typeface="Arial"/>
              <a:buChar char="•"/>
            </a:pPr>
            <a:r>
              <a:rPr lang="en-US" sz="3255">
                <a:solidFill>
                  <a:srgbClr val="000000"/>
                </a:solidFill>
                <a:latin typeface="DM Sans"/>
                <a:ea typeface="DM Sans"/>
                <a:cs typeface="DM Sans"/>
                <a:sym typeface="DM Sans"/>
              </a:rPr>
              <a:t>Redes Sociales: </a:t>
            </a:r>
          </a:p>
          <a:p>
            <a:pPr algn="just" marL="1405933" indent="-468644" lvl="2">
              <a:lnSpc>
                <a:spcPts val="4558"/>
              </a:lnSpc>
              <a:buFont typeface="Arial"/>
              <a:buChar char="⚬"/>
            </a:pPr>
            <a:r>
              <a:rPr lang="en-US" sz="3255">
                <a:solidFill>
                  <a:srgbClr val="000000"/>
                </a:solidFill>
                <a:latin typeface="DM Sans"/>
                <a:ea typeface="DM Sans"/>
                <a:cs typeface="DM Sans"/>
                <a:sym typeface="DM Sans"/>
              </a:rPr>
              <a:t>En la AV, es un debe. </a:t>
            </a:r>
          </a:p>
          <a:p>
            <a:pPr algn="just">
              <a:lnSpc>
                <a:spcPts val="4558"/>
              </a:lnSpc>
            </a:pPr>
          </a:p>
          <a:p>
            <a:pPr algn="just">
              <a:lnSpc>
                <a:spcPts val="4558"/>
              </a:lnSpc>
            </a:pP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sp>
        <p:nvSpPr>
          <p:cNvPr name="Freeform 3" id="3"/>
          <p:cNvSpPr/>
          <p:nvPr/>
        </p:nvSpPr>
        <p:spPr>
          <a:xfrm flipH="false" flipV="false" rot="0">
            <a:off x="3821567" y="6752474"/>
            <a:ext cx="450674" cy="450674"/>
          </a:xfrm>
          <a:custGeom>
            <a:avLst/>
            <a:gdLst/>
            <a:ahLst/>
            <a:cxnLst/>
            <a:rect r="r" b="b" t="t" l="l"/>
            <a:pathLst>
              <a:path h="450674" w="450674">
                <a:moveTo>
                  <a:pt x="0" y="0"/>
                </a:moveTo>
                <a:lnTo>
                  <a:pt x="450674" y="0"/>
                </a:lnTo>
                <a:lnTo>
                  <a:pt x="450674" y="450674"/>
                </a:lnTo>
                <a:lnTo>
                  <a:pt x="0" y="450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9991294" y="475484"/>
            <a:ext cx="7277531" cy="6254128"/>
            <a:chOff x="0" y="0"/>
            <a:chExt cx="812800" cy="698500"/>
          </a:xfrm>
        </p:grpSpPr>
        <p:sp>
          <p:nvSpPr>
            <p:cNvPr name="Freeform 5" id="5"/>
            <p:cNvSpPr/>
            <p:nvPr/>
          </p:nvSpPr>
          <p:spPr>
            <a:xfrm flipH="false" flipV="false" rot="0">
              <a:off x="3881" y="0"/>
              <a:ext cx="805037" cy="698500"/>
            </a:xfrm>
            <a:custGeom>
              <a:avLst/>
              <a:gdLst/>
              <a:ahLst/>
              <a:cxnLst/>
              <a:rect r="r" b="b" t="t" l="l"/>
              <a:pathLst>
                <a:path h="698500" w="805037">
                  <a:moveTo>
                    <a:pt x="798754" y="366721"/>
                  </a:moveTo>
                  <a:lnTo>
                    <a:pt x="615884" y="681029"/>
                  </a:lnTo>
                  <a:cubicBezTo>
                    <a:pt x="609591" y="691846"/>
                    <a:pt x="598021" y="698500"/>
                    <a:pt x="585507" y="698500"/>
                  </a:cubicBezTo>
                  <a:lnTo>
                    <a:pt x="219531" y="698500"/>
                  </a:lnTo>
                  <a:cubicBezTo>
                    <a:pt x="207017" y="698500"/>
                    <a:pt x="195447" y="691846"/>
                    <a:pt x="189154" y="681029"/>
                  </a:cubicBezTo>
                  <a:lnTo>
                    <a:pt x="6284" y="366721"/>
                  </a:lnTo>
                  <a:cubicBezTo>
                    <a:pt x="0" y="355921"/>
                    <a:pt x="0" y="342579"/>
                    <a:pt x="6284" y="331779"/>
                  </a:cubicBezTo>
                  <a:lnTo>
                    <a:pt x="189154" y="17471"/>
                  </a:lnTo>
                  <a:cubicBezTo>
                    <a:pt x="195447" y="6654"/>
                    <a:pt x="207017" y="0"/>
                    <a:pt x="219531" y="0"/>
                  </a:cubicBezTo>
                  <a:lnTo>
                    <a:pt x="585507" y="0"/>
                  </a:lnTo>
                  <a:cubicBezTo>
                    <a:pt x="598021" y="0"/>
                    <a:pt x="609591" y="6654"/>
                    <a:pt x="615884" y="17471"/>
                  </a:cubicBezTo>
                  <a:lnTo>
                    <a:pt x="798754" y="331779"/>
                  </a:lnTo>
                  <a:cubicBezTo>
                    <a:pt x="805038" y="342579"/>
                    <a:pt x="805038" y="355921"/>
                    <a:pt x="798754" y="366721"/>
                  </a:cubicBezTo>
                  <a:close/>
                </a:path>
              </a:pathLst>
            </a:custGeom>
            <a:solidFill>
              <a:srgbClr val="E5B51C"/>
            </a:solidFill>
          </p:spPr>
        </p:sp>
        <p:sp>
          <p:nvSpPr>
            <p:cNvPr name="TextBox 6" id="6"/>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558492" y="962919"/>
            <a:ext cx="6143135" cy="5279257"/>
            <a:chOff x="0" y="0"/>
            <a:chExt cx="812800" cy="698500"/>
          </a:xfrm>
        </p:grpSpPr>
        <p:sp>
          <p:nvSpPr>
            <p:cNvPr name="Freeform 8" id="8"/>
            <p:cNvSpPr/>
            <p:nvPr/>
          </p:nvSpPr>
          <p:spPr>
            <a:xfrm flipH="false" flipV="false" rot="0">
              <a:off x="4598" y="0"/>
              <a:ext cx="803604" cy="698500"/>
            </a:xfrm>
            <a:custGeom>
              <a:avLst/>
              <a:gdLst/>
              <a:ahLst/>
              <a:cxnLst/>
              <a:rect r="r" b="b" t="t" l="l"/>
              <a:pathLst>
                <a:path h="698500" w="803604">
                  <a:moveTo>
                    <a:pt x="796160" y="369947"/>
                  </a:moveTo>
                  <a:lnTo>
                    <a:pt x="617044" y="677803"/>
                  </a:lnTo>
                  <a:cubicBezTo>
                    <a:pt x="609588" y="690617"/>
                    <a:pt x="595882" y="698500"/>
                    <a:pt x="581057" y="698500"/>
                  </a:cubicBezTo>
                  <a:lnTo>
                    <a:pt x="222547" y="698500"/>
                  </a:lnTo>
                  <a:cubicBezTo>
                    <a:pt x="207722" y="698500"/>
                    <a:pt x="194016" y="690617"/>
                    <a:pt x="186560" y="677803"/>
                  </a:cubicBezTo>
                  <a:lnTo>
                    <a:pt x="7444" y="369947"/>
                  </a:lnTo>
                  <a:cubicBezTo>
                    <a:pt x="0" y="357153"/>
                    <a:pt x="0" y="341347"/>
                    <a:pt x="7444" y="328553"/>
                  </a:cubicBezTo>
                  <a:lnTo>
                    <a:pt x="186560" y="20697"/>
                  </a:lnTo>
                  <a:cubicBezTo>
                    <a:pt x="194016" y="7883"/>
                    <a:pt x="207722" y="0"/>
                    <a:pt x="222547" y="0"/>
                  </a:cubicBezTo>
                  <a:lnTo>
                    <a:pt x="581057" y="0"/>
                  </a:lnTo>
                  <a:cubicBezTo>
                    <a:pt x="595882" y="0"/>
                    <a:pt x="609588" y="7883"/>
                    <a:pt x="617044" y="20697"/>
                  </a:cubicBezTo>
                  <a:lnTo>
                    <a:pt x="796160" y="328553"/>
                  </a:lnTo>
                  <a:cubicBezTo>
                    <a:pt x="803604" y="341347"/>
                    <a:pt x="803604" y="357153"/>
                    <a:pt x="796160" y="369947"/>
                  </a:cubicBezTo>
                  <a:close/>
                </a:path>
              </a:pathLst>
            </a:custGeom>
            <a:blipFill>
              <a:blip r:embed="rId5"/>
              <a:stretch>
                <a:fillRect l="-6540" t="0" r="-24447" b="0"/>
              </a:stretch>
            </a:blipFill>
          </p:spPr>
        </p:sp>
      </p:grpSp>
      <p:grpSp>
        <p:nvGrpSpPr>
          <p:cNvPr name="Group 9" id="9"/>
          <p:cNvGrpSpPr/>
          <p:nvPr/>
        </p:nvGrpSpPr>
        <p:grpSpPr>
          <a:xfrm rot="0">
            <a:off x="14687195" y="-2227957"/>
            <a:ext cx="5649015" cy="4455914"/>
            <a:chOff x="0" y="0"/>
            <a:chExt cx="911631" cy="719090"/>
          </a:xfrm>
        </p:grpSpPr>
        <p:sp>
          <p:nvSpPr>
            <p:cNvPr name="Freeform 10" id="10"/>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1" id="11"/>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2066096" y="4916345"/>
            <a:ext cx="5464008" cy="4695632"/>
            <a:chOff x="0" y="0"/>
            <a:chExt cx="812800" cy="698500"/>
          </a:xfrm>
        </p:grpSpPr>
        <p:sp>
          <p:nvSpPr>
            <p:cNvPr name="Freeform 13" id="13"/>
            <p:cNvSpPr/>
            <p:nvPr/>
          </p:nvSpPr>
          <p:spPr>
            <a:xfrm flipH="false" flipV="false" rot="0">
              <a:off x="5170" y="0"/>
              <a:ext cx="802461" cy="698500"/>
            </a:xfrm>
            <a:custGeom>
              <a:avLst/>
              <a:gdLst/>
              <a:ahLst/>
              <a:cxnLst/>
              <a:rect r="r" b="b" t="t" l="l"/>
              <a:pathLst>
                <a:path h="698500" w="802461">
                  <a:moveTo>
                    <a:pt x="794092" y="372519"/>
                  </a:moveTo>
                  <a:lnTo>
                    <a:pt x="617968" y="675231"/>
                  </a:lnTo>
                  <a:cubicBezTo>
                    <a:pt x="609586" y="689637"/>
                    <a:pt x="594176" y="698500"/>
                    <a:pt x="577509" y="698500"/>
                  </a:cubicBezTo>
                  <a:lnTo>
                    <a:pt x="224951" y="698500"/>
                  </a:lnTo>
                  <a:cubicBezTo>
                    <a:pt x="208284" y="698500"/>
                    <a:pt x="192874" y="689637"/>
                    <a:pt x="184492" y="675231"/>
                  </a:cubicBezTo>
                  <a:lnTo>
                    <a:pt x="8368" y="372519"/>
                  </a:lnTo>
                  <a:cubicBezTo>
                    <a:pt x="0" y="358135"/>
                    <a:pt x="0" y="340365"/>
                    <a:pt x="8368" y="325981"/>
                  </a:cubicBezTo>
                  <a:lnTo>
                    <a:pt x="184492" y="23269"/>
                  </a:lnTo>
                  <a:cubicBezTo>
                    <a:pt x="192874" y="8863"/>
                    <a:pt x="208284" y="0"/>
                    <a:pt x="224951" y="0"/>
                  </a:cubicBezTo>
                  <a:lnTo>
                    <a:pt x="577509" y="0"/>
                  </a:lnTo>
                  <a:cubicBezTo>
                    <a:pt x="594176" y="0"/>
                    <a:pt x="609586" y="8863"/>
                    <a:pt x="617968" y="23269"/>
                  </a:cubicBezTo>
                  <a:lnTo>
                    <a:pt x="794092" y="325981"/>
                  </a:lnTo>
                  <a:cubicBezTo>
                    <a:pt x="802460" y="340365"/>
                    <a:pt x="802460" y="358135"/>
                    <a:pt x="794092" y="372519"/>
                  </a:cubicBezTo>
                  <a:close/>
                </a:path>
              </a:pathLst>
            </a:custGeom>
            <a:solidFill>
              <a:srgbClr val="E5B51C"/>
            </a:solidFill>
          </p:spPr>
        </p:sp>
        <p:sp>
          <p:nvSpPr>
            <p:cNvPr name="TextBox 14" id="14"/>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10945895" y="8169979"/>
            <a:ext cx="4926885" cy="4234042"/>
            <a:chOff x="0" y="0"/>
            <a:chExt cx="812800" cy="698500"/>
          </a:xfrm>
        </p:grpSpPr>
        <p:sp>
          <p:nvSpPr>
            <p:cNvPr name="Freeform 16" id="16"/>
            <p:cNvSpPr/>
            <p:nvPr/>
          </p:nvSpPr>
          <p:spPr>
            <a:xfrm flipH="false" flipV="false" rot="0">
              <a:off x="5431" y="0"/>
              <a:ext cx="801937" cy="698500"/>
            </a:xfrm>
            <a:custGeom>
              <a:avLst/>
              <a:gdLst/>
              <a:ahLst/>
              <a:cxnLst/>
              <a:rect r="r" b="b" t="t" l="l"/>
              <a:pathLst>
                <a:path h="698500" w="801937">
                  <a:moveTo>
                    <a:pt x="793145" y="373698"/>
                  </a:moveTo>
                  <a:lnTo>
                    <a:pt x="618393" y="674052"/>
                  </a:lnTo>
                  <a:cubicBezTo>
                    <a:pt x="609587" y="689188"/>
                    <a:pt x="593396" y="698500"/>
                    <a:pt x="575884" y="698500"/>
                  </a:cubicBezTo>
                  <a:lnTo>
                    <a:pt x="226054" y="698500"/>
                  </a:lnTo>
                  <a:cubicBezTo>
                    <a:pt x="208542" y="698500"/>
                    <a:pt x="192351" y="689188"/>
                    <a:pt x="183545" y="674052"/>
                  </a:cubicBezTo>
                  <a:lnTo>
                    <a:pt x="8793" y="373698"/>
                  </a:lnTo>
                  <a:cubicBezTo>
                    <a:pt x="0" y="358585"/>
                    <a:pt x="0" y="339915"/>
                    <a:pt x="8793" y="324802"/>
                  </a:cubicBezTo>
                  <a:lnTo>
                    <a:pt x="183545" y="24448"/>
                  </a:lnTo>
                  <a:cubicBezTo>
                    <a:pt x="192351" y="9312"/>
                    <a:pt x="208542" y="0"/>
                    <a:pt x="226054" y="0"/>
                  </a:cubicBezTo>
                  <a:lnTo>
                    <a:pt x="575884" y="0"/>
                  </a:lnTo>
                  <a:cubicBezTo>
                    <a:pt x="593396" y="0"/>
                    <a:pt x="609587" y="9312"/>
                    <a:pt x="618393" y="24448"/>
                  </a:cubicBezTo>
                  <a:lnTo>
                    <a:pt x="793145" y="324802"/>
                  </a:lnTo>
                  <a:cubicBezTo>
                    <a:pt x="801938" y="339915"/>
                    <a:pt x="801938" y="358585"/>
                    <a:pt x="793145" y="373698"/>
                  </a:cubicBezTo>
                  <a:close/>
                </a:path>
              </a:pathLst>
            </a:custGeom>
            <a:solidFill>
              <a:srgbClr val="000000">
                <a:alpha val="0"/>
              </a:srgbClr>
            </a:solidFill>
            <a:ln w="142875" cap="sq">
              <a:gradFill>
                <a:gsLst>
                  <a:gs pos="0">
                    <a:srgbClr val="430610">
                      <a:alpha val="100000"/>
                    </a:srgbClr>
                  </a:gs>
                  <a:gs pos="50000">
                    <a:srgbClr val="75131A">
                      <a:alpha val="100000"/>
                    </a:srgbClr>
                  </a:gs>
                  <a:gs pos="100000">
                    <a:srgbClr val="75131A">
                      <a:alpha val="100000"/>
                    </a:srgbClr>
                  </a:gs>
                </a:gsLst>
                <a:lin ang="0"/>
              </a:gradFill>
              <a:prstDash val="solid"/>
              <a:miter/>
            </a:ln>
          </p:spPr>
        </p:sp>
        <p:sp>
          <p:nvSpPr>
            <p:cNvPr name="TextBox 17" id="17"/>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2573543" y="5418611"/>
            <a:ext cx="4449113" cy="3823457"/>
            <a:chOff x="0" y="0"/>
            <a:chExt cx="812800" cy="698500"/>
          </a:xfrm>
        </p:grpSpPr>
        <p:sp>
          <p:nvSpPr>
            <p:cNvPr name="Freeform 19" id="19"/>
            <p:cNvSpPr/>
            <p:nvPr/>
          </p:nvSpPr>
          <p:spPr>
            <a:xfrm flipH="false" flipV="false" rot="0">
              <a:off x="6349" y="0"/>
              <a:ext cx="800103" cy="698500"/>
            </a:xfrm>
            <a:custGeom>
              <a:avLst/>
              <a:gdLst/>
              <a:ahLst/>
              <a:cxnLst/>
              <a:rect r="r" b="b" t="t" l="l"/>
              <a:pathLst>
                <a:path h="698500" w="800103">
                  <a:moveTo>
                    <a:pt x="789824" y="377827"/>
                  </a:moveTo>
                  <a:lnTo>
                    <a:pt x="619878" y="669923"/>
                  </a:lnTo>
                  <a:cubicBezTo>
                    <a:pt x="609584" y="687616"/>
                    <a:pt x="590658" y="698500"/>
                    <a:pt x="570189" y="698500"/>
                  </a:cubicBezTo>
                  <a:lnTo>
                    <a:pt x="229913" y="698500"/>
                  </a:lnTo>
                  <a:cubicBezTo>
                    <a:pt x="209444" y="698500"/>
                    <a:pt x="190518" y="687616"/>
                    <a:pt x="180224" y="669923"/>
                  </a:cubicBezTo>
                  <a:lnTo>
                    <a:pt x="10278" y="377827"/>
                  </a:lnTo>
                  <a:cubicBezTo>
                    <a:pt x="0" y="360162"/>
                    <a:pt x="0" y="338338"/>
                    <a:pt x="10278" y="320673"/>
                  </a:cubicBezTo>
                  <a:lnTo>
                    <a:pt x="180224" y="28577"/>
                  </a:lnTo>
                  <a:cubicBezTo>
                    <a:pt x="190518" y="10884"/>
                    <a:pt x="209444" y="0"/>
                    <a:pt x="229913" y="0"/>
                  </a:cubicBezTo>
                  <a:lnTo>
                    <a:pt x="570189" y="0"/>
                  </a:lnTo>
                  <a:cubicBezTo>
                    <a:pt x="590658" y="0"/>
                    <a:pt x="609584" y="10884"/>
                    <a:pt x="619878" y="28577"/>
                  </a:cubicBezTo>
                  <a:lnTo>
                    <a:pt x="789824" y="320673"/>
                  </a:lnTo>
                  <a:cubicBezTo>
                    <a:pt x="800102" y="338338"/>
                    <a:pt x="800102" y="360162"/>
                    <a:pt x="789824" y="377827"/>
                  </a:cubicBezTo>
                  <a:close/>
                </a:path>
              </a:pathLst>
            </a:custGeom>
            <a:blipFill>
              <a:blip r:embed="rId6"/>
              <a:stretch>
                <a:fillRect l="-8577" t="0" r="-8577" b="0"/>
              </a:stretch>
            </a:blipFill>
          </p:spPr>
        </p:sp>
      </p:grpSp>
      <p:grpSp>
        <p:nvGrpSpPr>
          <p:cNvPr name="Group 20" id="20"/>
          <p:cNvGrpSpPr/>
          <p:nvPr/>
        </p:nvGrpSpPr>
        <p:grpSpPr>
          <a:xfrm rot="0">
            <a:off x="16182190" y="2385487"/>
            <a:ext cx="4926885" cy="4234042"/>
            <a:chOff x="0" y="0"/>
            <a:chExt cx="812800" cy="698500"/>
          </a:xfrm>
        </p:grpSpPr>
        <p:sp>
          <p:nvSpPr>
            <p:cNvPr name="Freeform 21" id="21"/>
            <p:cNvSpPr/>
            <p:nvPr/>
          </p:nvSpPr>
          <p:spPr>
            <a:xfrm flipH="false" flipV="false" rot="0">
              <a:off x="5431" y="0"/>
              <a:ext cx="801937" cy="698500"/>
            </a:xfrm>
            <a:custGeom>
              <a:avLst/>
              <a:gdLst/>
              <a:ahLst/>
              <a:cxnLst/>
              <a:rect r="r" b="b" t="t" l="l"/>
              <a:pathLst>
                <a:path h="698500" w="801937">
                  <a:moveTo>
                    <a:pt x="793145" y="373698"/>
                  </a:moveTo>
                  <a:lnTo>
                    <a:pt x="618393" y="674052"/>
                  </a:lnTo>
                  <a:cubicBezTo>
                    <a:pt x="609587" y="689188"/>
                    <a:pt x="593396" y="698500"/>
                    <a:pt x="575884" y="698500"/>
                  </a:cubicBezTo>
                  <a:lnTo>
                    <a:pt x="226054" y="698500"/>
                  </a:lnTo>
                  <a:cubicBezTo>
                    <a:pt x="208542" y="698500"/>
                    <a:pt x="192351" y="689188"/>
                    <a:pt x="183545" y="674052"/>
                  </a:cubicBezTo>
                  <a:lnTo>
                    <a:pt x="8793" y="373698"/>
                  </a:lnTo>
                  <a:cubicBezTo>
                    <a:pt x="0" y="358585"/>
                    <a:pt x="0" y="339915"/>
                    <a:pt x="8793" y="324802"/>
                  </a:cubicBezTo>
                  <a:lnTo>
                    <a:pt x="183545" y="24448"/>
                  </a:lnTo>
                  <a:cubicBezTo>
                    <a:pt x="192351" y="9312"/>
                    <a:pt x="208542" y="0"/>
                    <a:pt x="226054" y="0"/>
                  </a:cubicBezTo>
                  <a:lnTo>
                    <a:pt x="575884" y="0"/>
                  </a:lnTo>
                  <a:cubicBezTo>
                    <a:pt x="593396" y="0"/>
                    <a:pt x="609587" y="9312"/>
                    <a:pt x="618393" y="24448"/>
                  </a:cubicBezTo>
                  <a:lnTo>
                    <a:pt x="793145" y="324802"/>
                  </a:lnTo>
                  <a:cubicBezTo>
                    <a:pt x="801938" y="339915"/>
                    <a:pt x="801938" y="358585"/>
                    <a:pt x="793145" y="373698"/>
                  </a:cubicBezTo>
                  <a:close/>
                </a:path>
              </a:pathLst>
            </a:custGeom>
            <a:solidFill>
              <a:srgbClr val="000000">
                <a:alpha val="0"/>
              </a:srgbClr>
            </a:solidFill>
            <a:ln w="142875" cap="sq">
              <a:gradFill>
                <a:gsLst>
                  <a:gs pos="0">
                    <a:srgbClr val="430610">
                      <a:alpha val="100000"/>
                    </a:srgbClr>
                  </a:gs>
                  <a:gs pos="50000">
                    <a:srgbClr val="75131A">
                      <a:alpha val="100000"/>
                    </a:srgbClr>
                  </a:gs>
                  <a:gs pos="100000">
                    <a:srgbClr val="75131A">
                      <a:alpha val="100000"/>
                    </a:srgbClr>
                  </a:gs>
                </a:gsLst>
                <a:lin ang="0"/>
              </a:gradFill>
              <a:prstDash val="solid"/>
              <a:miter/>
            </a:ln>
          </p:spPr>
        </p:sp>
        <p:sp>
          <p:nvSpPr>
            <p:cNvPr name="TextBox 22" id="22"/>
            <p:cNvSpPr txBox="true"/>
            <p:nvPr/>
          </p:nvSpPr>
          <p:spPr>
            <a:xfrm>
              <a:off x="114300" y="-38100"/>
              <a:ext cx="584200" cy="7366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17213973" y="9242068"/>
            <a:ext cx="1074027" cy="1074027"/>
            <a:chOff x="0" y="0"/>
            <a:chExt cx="282871" cy="282871"/>
          </a:xfrm>
        </p:grpSpPr>
        <p:sp>
          <p:nvSpPr>
            <p:cNvPr name="Freeform 24" id="24"/>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25" id="25"/>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7"/>
            <a:stretch>
              <a:fillRect l="0" t="0" r="0" b="0"/>
            </a:stretch>
          </a:blipFill>
        </p:spPr>
      </p:sp>
      <p:sp>
        <p:nvSpPr>
          <p:cNvPr name="TextBox 27" id="27"/>
          <p:cNvSpPr txBox="true"/>
          <p:nvPr/>
        </p:nvSpPr>
        <p:spPr>
          <a:xfrm rot="0">
            <a:off x="307928" y="596487"/>
            <a:ext cx="9683367" cy="902080"/>
          </a:xfrm>
          <a:prstGeom prst="rect">
            <a:avLst/>
          </a:prstGeom>
        </p:spPr>
        <p:txBody>
          <a:bodyPr anchor="t" rtlCol="false" tIns="0" lIns="0" bIns="0" rIns="0">
            <a:spAutoFit/>
          </a:bodyPr>
          <a:lstStyle/>
          <a:p>
            <a:pPr algn="l">
              <a:lnSpc>
                <a:spcPts val="6499"/>
              </a:lnSpc>
            </a:pPr>
            <a:r>
              <a:rPr lang="en-US" sz="7064" b="true">
                <a:solidFill>
                  <a:srgbClr val="680F17"/>
                </a:solidFill>
                <a:latin typeface="Asap Condensed Bold"/>
                <a:ea typeface="Asap Condensed Bold"/>
                <a:cs typeface="Asap Condensed Bold"/>
                <a:sym typeface="Asap Condensed Bold"/>
              </a:rPr>
              <a:t>LO QUE FALTA POR HACER</a:t>
            </a:r>
          </a:p>
        </p:txBody>
      </p:sp>
      <p:sp>
        <p:nvSpPr>
          <p:cNvPr name="TextBox 28" id="28"/>
          <p:cNvSpPr txBox="true"/>
          <p:nvPr/>
        </p:nvSpPr>
        <p:spPr>
          <a:xfrm rot="0">
            <a:off x="133447" y="1854186"/>
            <a:ext cx="9857847" cy="8728356"/>
          </a:xfrm>
          <a:prstGeom prst="rect">
            <a:avLst/>
          </a:prstGeom>
        </p:spPr>
        <p:txBody>
          <a:bodyPr anchor="t" rtlCol="false" tIns="0" lIns="0" bIns="0" rIns="0">
            <a:spAutoFit/>
          </a:bodyPr>
          <a:lstStyle/>
          <a:p>
            <a:pPr algn="just" marL="590340" indent="-295170" lvl="1">
              <a:lnSpc>
                <a:spcPts val="3828"/>
              </a:lnSpc>
              <a:buFont typeface="Arial"/>
              <a:buChar char="•"/>
            </a:pPr>
            <a:r>
              <a:rPr lang="en-US" sz="2734">
                <a:solidFill>
                  <a:srgbClr val="000000"/>
                </a:solidFill>
                <a:latin typeface="DM Sans"/>
                <a:ea typeface="DM Sans"/>
                <a:cs typeface="DM Sans"/>
                <a:sym typeface="DM Sans"/>
              </a:rPr>
              <a:t>Difusión en Redes Sociales: </a:t>
            </a:r>
          </a:p>
          <a:p>
            <a:pPr algn="just" marL="1180680" indent="-393560" lvl="2">
              <a:lnSpc>
                <a:spcPts val="3828"/>
              </a:lnSpc>
              <a:buFont typeface="Arial"/>
              <a:buChar char="⚬"/>
            </a:pPr>
            <a:r>
              <a:rPr lang="en-US" sz="2734">
                <a:solidFill>
                  <a:srgbClr val="000000"/>
                </a:solidFill>
                <a:latin typeface="DM Sans"/>
                <a:ea typeface="DM Sans"/>
                <a:cs typeface="DM Sans"/>
                <a:sym typeface="DM Sans"/>
              </a:rPr>
              <a:t>Aún se debe trabajar por una presencia significativa de la AV en las RRSS (generación y mantenimiento de contenido, colaboración con CCS). Se planea estar en las siguientes plataformas: Instagram, Facebook, Tiktok, y en la página web de la congregación. </a:t>
            </a:r>
          </a:p>
          <a:p>
            <a:pPr algn="just" marL="590340" indent="-295170" lvl="1">
              <a:lnSpc>
                <a:spcPts val="3828"/>
              </a:lnSpc>
              <a:buFont typeface="Arial"/>
              <a:buChar char="•"/>
            </a:pPr>
            <a:r>
              <a:rPr lang="en-US" sz="2734">
                <a:solidFill>
                  <a:srgbClr val="000000"/>
                </a:solidFill>
                <a:latin typeface="DM Sans"/>
                <a:ea typeface="DM Sans"/>
                <a:cs typeface="DM Sans"/>
                <a:sym typeface="DM Sans"/>
              </a:rPr>
              <a:t>Verificación de la realización del PLAAV. </a:t>
            </a:r>
          </a:p>
          <a:p>
            <a:pPr algn="just" marL="590340" indent="-295170" lvl="1">
              <a:lnSpc>
                <a:spcPts val="3828"/>
              </a:lnSpc>
              <a:buFont typeface="Arial"/>
              <a:buChar char="•"/>
            </a:pPr>
            <a:r>
              <a:rPr lang="en-US" sz="2734">
                <a:solidFill>
                  <a:srgbClr val="000000"/>
                </a:solidFill>
                <a:latin typeface="DM Sans"/>
                <a:ea typeface="DM Sans"/>
                <a:cs typeface="DM Sans"/>
                <a:sym typeface="DM Sans"/>
              </a:rPr>
              <a:t>Verificación de la conformación de equipos locales.</a:t>
            </a:r>
          </a:p>
          <a:p>
            <a:pPr algn="just" marL="590340" indent="-295170" lvl="1">
              <a:lnSpc>
                <a:spcPts val="3828"/>
              </a:lnSpc>
              <a:buFont typeface="Arial"/>
              <a:buChar char="•"/>
            </a:pPr>
            <a:r>
              <a:rPr lang="en-US" sz="2734">
                <a:solidFill>
                  <a:srgbClr val="000000"/>
                </a:solidFill>
                <a:latin typeface="DM Sans"/>
                <a:ea typeface="DM Sans"/>
                <a:cs typeface="DM Sans"/>
                <a:sym typeface="DM Sans"/>
              </a:rPr>
              <a:t>Consolidar la experiencia de los Encuentros Vocacionales locales y de los encuentros regionales (en reemplazo del encuentro vocacional nacional ampliado). </a:t>
            </a:r>
          </a:p>
          <a:p>
            <a:pPr algn="just" marL="590340" indent="-295170" lvl="1">
              <a:lnSpc>
                <a:spcPts val="3828"/>
              </a:lnSpc>
              <a:buFont typeface="Arial"/>
              <a:buChar char="•"/>
            </a:pPr>
            <a:r>
              <a:rPr lang="en-US" sz="2734">
                <a:solidFill>
                  <a:srgbClr val="000000"/>
                </a:solidFill>
                <a:latin typeface="DM Sans"/>
                <a:ea typeface="DM Sans"/>
                <a:cs typeface="DM Sans"/>
                <a:sym typeface="DM Sans"/>
              </a:rPr>
              <a:t>Elaboración de material: </a:t>
            </a:r>
          </a:p>
          <a:p>
            <a:pPr algn="just" marL="1180680" indent="-393560" lvl="2">
              <a:lnSpc>
                <a:spcPts val="3828"/>
              </a:lnSpc>
              <a:buFont typeface="Arial"/>
              <a:buChar char="⚬"/>
            </a:pPr>
            <a:r>
              <a:rPr lang="en-US" sz="2734">
                <a:solidFill>
                  <a:srgbClr val="000000"/>
                </a:solidFill>
                <a:latin typeface="DM Sans"/>
                <a:ea typeface="DM Sans"/>
                <a:cs typeface="DM Sans"/>
                <a:sym typeface="DM Sans"/>
              </a:rPr>
              <a:t>Fichas de orientación Vocacional CAS.</a:t>
            </a:r>
          </a:p>
          <a:p>
            <a:pPr algn="just" marL="1180680" indent="-393560" lvl="2">
              <a:lnSpc>
                <a:spcPts val="3828"/>
              </a:lnSpc>
              <a:buFont typeface="Arial"/>
              <a:buChar char="⚬"/>
            </a:pPr>
            <a:r>
              <a:rPr lang="en-US" sz="2734">
                <a:solidFill>
                  <a:srgbClr val="000000"/>
                </a:solidFill>
                <a:latin typeface="DM Sans"/>
                <a:ea typeface="DM Sans"/>
                <a:cs typeface="DM Sans"/>
                <a:sym typeface="DM Sans"/>
              </a:rPr>
              <a:t>Fichas Vocacionales para Buscadores y Caminantes (12 por cada etapa).</a:t>
            </a:r>
          </a:p>
          <a:p>
            <a:pPr algn="just" marL="590340" indent="-295170" lvl="1">
              <a:lnSpc>
                <a:spcPts val="3828"/>
              </a:lnSpc>
              <a:buFont typeface="Arial"/>
              <a:buChar char="•"/>
            </a:pPr>
            <a:r>
              <a:rPr lang="en-US" sz="2734">
                <a:solidFill>
                  <a:srgbClr val="000000"/>
                </a:solidFill>
                <a:latin typeface="DM Sans"/>
                <a:ea typeface="DM Sans"/>
                <a:cs typeface="DM Sans"/>
                <a:sym typeface="DM Sans"/>
              </a:rPr>
              <a:t>Funcionamiento de la Comisión.</a:t>
            </a:r>
          </a:p>
          <a:p>
            <a:pPr algn="just" marL="590340" indent="-295170" lvl="1">
              <a:lnSpc>
                <a:spcPts val="3828"/>
              </a:lnSpc>
              <a:buFont typeface="Arial"/>
              <a:buChar char="•"/>
            </a:pPr>
            <a:r>
              <a:rPr lang="en-US" sz="2734">
                <a:solidFill>
                  <a:srgbClr val="000000"/>
                </a:solidFill>
                <a:latin typeface="DM Sans"/>
                <a:ea typeface="DM Sans"/>
                <a:cs typeface="DM Sans"/>
                <a:sym typeface="DM Sans"/>
              </a:rPr>
              <a:t>ESCUELA DE ACOMPAÑANTES (por dialogar).</a:t>
            </a:r>
          </a:p>
          <a:p>
            <a:pPr algn="just">
              <a:lnSpc>
                <a:spcPts val="3828"/>
              </a:lnSpc>
            </a:pPr>
          </a:p>
        </p:txBody>
      </p:sp>
      <p:sp>
        <p:nvSpPr>
          <p:cNvPr name="TextBox 29" id="29"/>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05</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75131A">
                <a:alpha val="100000"/>
              </a:srgbClr>
            </a:gs>
            <a:gs pos="50000">
              <a:srgbClr val="75131A">
                <a:alpha val="100000"/>
              </a:srgbClr>
            </a:gs>
            <a:gs pos="100000">
              <a:srgbClr val="43061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14350" y="84368"/>
            <a:ext cx="17259300" cy="10118265"/>
          </a:xfrm>
          <a:custGeom>
            <a:avLst/>
            <a:gdLst/>
            <a:ahLst/>
            <a:cxnLst/>
            <a:rect r="r" b="b" t="t" l="l"/>
            <a:pathLst>
              <a:path h="10118265" w="17259300">
                <a:moveTo>
                  <a:pt x="0" y="0"/>
                </a:moveTo>
                <a:lnTo>
                  <a:pt x="17259300" y="0"/>
                </a:lnTo>
                <a:lnTo>
                  <a:pt x="17259300" y="10118264"/>
                </a:lnTo>
                <a:lnTo>
                  <a:pt x="0" y="10118264"/>
                </a:lnTo>
                <a:lnTo>
                  <a:pt x="0" y="0"/>
                </a:lnTo>
                <a:close/>
              </a:path>
            </a:pathLst>
          </a:custGeom>
          <a:blipFill>
            <a:blip r:embed="rId2"/>
            <a:stretch>
              <a:fillRect l="0" t="0" r="0" b="0"/>
            </a:stretch>
          </a:blipFill>
        </p:spPr>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grpSp>
        <p:nvGrpSpPr>
          <p:cNvPr name="Group 3" id="3"/>
          <p:cNvGrpSpPr/>
          <p:nvPr/>
        </p:nvGrpSpPr>
        <p:grpSpPr>
          <a:xfrm rot="2840845">
            <a:off x="8143076" y="-366013"/>
            <a:ext cx="9293067" cy="2789427"/>
            <a:chOff x="0" y="0"/>
            <a:chExt cx="2447557" cy="734664"/>
          </a:xfrm>
        </p:grpSpPr>
        <p:sp>
          <p:nvSpPr>
            <p:cNvPr name="Freeform 4" id="4"/>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5" id="5"/>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2700000">
            <a:off x="7756355" y="8403781"/>
            <a:ext cx="9293067" cy="2789427"/>
            <a:chOff x="0" y="0"/>
            <a:chExt cx="2447557" cy="734664"/>
          </a:xfrm>
        </p:grpSpPr>
        <p:sp>
          <p:nvSpPr>
            <p:cNvPr name="Freeform 7" id="7"/>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8" id="8"/>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166448" y="-142875"/>
            <a:ext cx="9880469" cy="10429875"/>
            <a:chOff x="63500" y="63500"/>
            <a:chExt cx="1070760" cy="1130300"/>
          </a:xfrm>
        </p:grpSpPr>
        <p:sp>
          <p:nvSpPr>
            <p:cNvPr name="Freeform 10" id="10"/>
            <p:cNvSpPr/>
            <p:nvPr/>
          </p:nvSpPr>
          <p:spPr>
            <a:xfrm flipH="false" flipV="false" rot="0">
              <a:off x="0" y="0"/>
              <a:ext cx="1074105" cy="1130300"/>
            </a:xfrm>
            <a:custGeom>
              <a:avLst/>
              <a:gdLst/>
              <a:ahLst/>
              <a:cxnLst/>
              <a:rect r="r" b="b" t="t" l="l"/>
              <a:pathLst>
                <a:path h="1130300" w="1074105">
                  <a:moveTo>
                    <a:pt x="1074105" y="0"/>
                  </a:moveTo>
                  <a:lnTo>
                    <a:pt x="845516" y="571500"/>
                  </a:lnTo>
                  <a:lnTo>
                    <a:pt x="1074105" y="1130300"/>
                  </a:lnTo>
                  <a:lnTo>
                    <a:pt x="243965" y="1130300"/>
                  </a:lnTo>
                  <a:lnTo>
                    <a:pt x="0" y="876300"/>
                  </a:lnTo>
                  <a:lnTo>
                    <a:pt x="243965" y="0"/>
                  </a:lnTo>
                  <a:close/>
                </a:path>
              </a:pathLst>
            </a:custGeom>
            <a:blipFill>
              <a:blip r:embed="rId3"/>
              <a:stretch>
                <a:fillRect l="-2615" t="0" r="-2615" b="0"/>
              </a:stretch>
            </a:blipFill>
          </p:spPr>
        </p:sp>
      </p:grpSp>
      <p:grpSp>
        <p:nvGrpSpPr>
          <p:cNvPr name="Group 11" id="11"/>
          <p:cNvGrpSpPr/>
          <p:nvPr/>
        </p:nvGrpSpPr>
        <p:grpSpPr>
          <a:xfrm rot="0">
            <a:off x="17213973" y="9242068"/>
            <a:ext cx="1074027" cy="1074027"/>
            <a:chOff x="0" y="0"/>
            <a:chExt cx="282871" cy="282871"/>
          </a:xfrm>
        </p:grpSpPr>
        <p:sp>
          <p:nvSpPr>
            <p:cNvPr name="Freeform 12" id="12"/>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3" id="13"/>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321458" y="2247800"/>
            <a:ext cx="10295585" cy="937431"/>
            <a:chOff x="0" y="0"/>
            <a:chExt cx="2711594" cy="246896"/>
          </a:xfrm>
        </p:grpSpPr>
        <p:sp>
          <p:nvSpPr>
            <p:cNvPr name="Freeform 15" id="15"/>
            <p:cNvSpPr/>
            <p:nvPr/>
          </p:nvSpPr>
          <p:spPr>
            <a:xfrm flipH="false" flipV="false" rot="0">
              <a:off x="0" y="0"/>
              <a:ext cx="2711594" cy="246896"/>
            </a:xfrm>
            <a:custGeom>
              <a:avLst/>
              <a:gdLst/>
              <a:ahLst/>
              <a:cxnLst/>
              <a:rect r="r" b="b" t="t" l="l"/>
              <a:pathLst>
                <a:path h="246896" w="2711594">
                  <a:moveTo>
                    <a:pt x="0" y="0"/>
                  </a:moveTo>
                  <a:lnTo>
                    <a:pt x="2711594" y="0"/>
                  </a:lnTo>
                  <a:lnTo>
                    <a:pt x="2711594" y="246896"/>
                  </a:lnTo>
                  <a:lnTo>
                    <a:pt x="0" y="246896"/>
                  </a:lnTo>
                  <a:close/>
                </a:path>
              </a:pathLst>
            </a:custGeom>
            <a:solidFill>
              <a:srgbClr val="680F17"/>
            </a:solidFill>
          </p:spPr>
        </p:sp>
        <p:sp>
          <p:nvSpPr>
            <p:cNvPr name="TextBox 16" id="16"/>
            <p:cNvSpPr txBox="true"/>
            <p:nvPr/>
          </p:nvSpPr>
          <p:spPr>
            <a:xfrm>
              <a:off x="0" y="-38100"/>
              <a:ext cx="2711594" cy="284996"/>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21458" y="2227957"/>
            <a:ext cx="957274" cy="95727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4687195" y="-2599432"/>
            <a:ext cx="5649015" cy="4455914"/>
            <a:chOff x="0" y="0"/>
            <a:chExt cx="911631" cy="719090"/>
          </a:xfrm>
        </p:grpSpPr>
        <p:sp>
          <p:nvSpPr>
            <p:cNvPr name="Freeform 21" id="21"/>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22" id="22"/>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4"/>
            <a:stretch>
              <a:fillRect l="0" t="0" r="0" b="0"/>
            </a:stretch>
          </a:blipFill>
        </p:spPr>
      </p:sp>
      <p:grpSp>
        <p:nvGrpSpPr>
          <p:cNvPr name="Group 24" id="24"/>
          <p:cNvGrpSpPr/>
          <p:nvPr/>
        </p:nvGrpSpPr>
        <p:grpSpPr>
          <a:xfrm rot="0">
            <a:off x="321458" y="3470333"/>
            <a:ext cx="10295585" cy="1355574"/>
            <a:chOff x="0" y="0"/>
            <a:chExt cx="2711594" cy="357023"/>
          </a:xfrm>
        </p:grpSpPr>
        <p:sp>
          <p:nvSpPr>
            <p:cNvPr name="Freeform 25" id="25"/>
            <p:cNvSpPr/>
            <p:nvPr/>
          </p:nvSpPr>
          <p:spPr>
            <a:xfrm flipH="false" flipV="false" rot="0">
              <a:off x="0" y="0"/>
              <a:ext cx="2711594" cy="357024"/>
            </a:xfrm>
            <a:custGeom>
              <a:avLst/>
              <a:gdLst/>
              <a:ahLst/>
              <a:cxnLst/>
              <a:rect r="r" b="b" t="t" l="l"/>
              <a:pathLst>
                <a:path h="357024" w="2711594">
                  <a:moveTo>
                    <a:pt x="0" y="0"/>
                  </a:moveTo>
                  <a:lnTo>
                    <a:pt x="2711594" y="0"/>
                  </a:lnTo>
                  <a:lnTo>
                    <a:pt x="2711594" y="357024"/>
                  </a:lnTo>
                  <a:lnTo>
                    <a:pt x="0" y="357024"/>
                  </a:lnTo>
                  <a:close/>
                </a:path>
              </a:pathLst>
            </a:custGeom>
            <a:solidFill>
              <a:srgbClr val="680F17"/>
            </a:solidFill>
          </p:spPr>
        </p:sp>
        <p:sp>
          <p:nvSpPr>
            <p:cNvPr name="TextBox 26" id="26"/>
            <p:cNvSpPr txBox="true"/>
            <p:nvPr/>
          </p:nvSpPr>
          <p:spPr>
            <a:xfrm>
              <a:off x="0" y="-38100"/>
              <a:ext cx="2711594" cy="395123"/>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529454" y="3714725"/>
            <a:ext cx="541280" cy="533581"/>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grpSp>
        <p:nvGrpSpPr>
          <p:cNvPr name="Group 28" id="28"/>
          <p:cNvGrpSpPr/>
          <p:nvPr/>
        </p:nvGrpSpPr>
        <p:grpSpPr>
          <a:xfrm rot="0">
            <a:off x="321458" y="3689203"/>
            <a:ext cx="957274" cy="957274"/>
            <a:chOff x="0" y="0"/>
            <a:chExt cx="1276365" cy="1276365"/>
          </a:xfrm>
        </p:grpSpPr>
        <p:grpSp>
          <p:nvGrpSpPr>
            <p:cNvPr name="Group 29" id="29"/>
            <p:cNvGrpSpPr/>
            <p:nvPr/>
          </p:nvGrpSpPr>
          <p:grpSpPr>
            <a:xfrm rot="0">
              <a:off x="0" y="0"/>
              <a:ext cx="1276365" cy="1276365"/>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1" id="3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2" id="32"/>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02</a:t>
              </a:r>
            </a:p>
          </p:txBody>
        </p:sp>
      </p:grpSp>
      <p:grpSp>
        <p:nvGrpSpPr>
          <p:cNvPr name="Group 33" id="33"/>
          <p:cNvGrpSpPr/>
          <p:nvPr/>
        </p:nvGrpSpPr>
        <p:grpSpPr>
          <a:xfrm rot="0">
            <a:off x="321458" y="5121182"/>
            <a:ext cx="10295585" cy="947749"/>
            <a:chOff x="0" y="0"/>
            <a:chExt cx="2711594" cy="249613"/>
          </a:xfrm>
        </p:grpSpPr>
        <p:sp>
          <p:nvSpPr>
            <p:cNvPr name="Freeform 34" id="34"/>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35" id="35"/>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36" id="36"/>
          <p:cNvGrpSpPr/>
          <p:nvPr/>
        </p:nvGrpSpPr>
        <p:grpSpPr>
          <a:xfrm rot="0">
            <a:off x="321458" y="5111657"/>
            <a:ext cx="957274" cy="957274"/>
            <a:chOff x="0" y="0"/>
            <a:chExt cx="1276365" cy="1276365"/>
          </a:xfrm>
        </p:grpSpPr>
        <p:grpSp>
          <p:nvGrpSpPr>
            <p:cNvPr name="Group 37" id="37"/>
            <p:cNvGrpSpPr/>
            <p:nvPr/>
          </p:nvGrpSpPr>
          <p:grpSpPr>
            <a:xfrm rot="0">
              <a:off x="0" y="0"/>
              <a:ext cx="1276365" cy="127636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9" id="3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03</a:t>
              </a:r>
            </a:p>
          </p:txBody>
        </p:sp>
      </p:grpSp>
      <p:grpSp>
        <p:nvGrpSpPr>
          <p:cNvPr name="Group 41" id="41"/>
          <p:cNvGrpSpPr/>
          <p:nvPr/>
        </p:nvGrpSpPr>
        <p:grpSpPr>
          <a:xfrm rot="0">
            <a:off x="321458" y="6364206"/>
            <a:ext cx="10295585" cy="947749"/>
            <a:chOff x="0" y="0"/>
            <a:chExt cx="2711594" cy="249613"/>
          </a:xfrm>
        </p:grpSpPr>
        <p:sp>
          <p:nvSpPr>
            <p:cNvPr name="Freeform 42" id="42"/>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43" id="43"/>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44" id="44"/>
          <p:cNvGrpSpPr/>
          <p:nvPr/>
        </p:nvGrpSpPr>
        <p:grpSpPr>
          <a:xfrm rot="0">
            <a:off x="321458" y="6354681"/>
            <a:ext cx="957274" cy="957274"/>
            <a:chOff x="0" y="0"/>
            <a:chExt cx="1276365" cy="1276365"/>
          </a:xfrm>
        </p:grpSpPr>
        <p:grpSp>
          <p:nvGrpSpPr>
            <p:cNvPr name="Group 45" id="45"/>
            <p:cNvGrpSpPr/>
            <p:nvPr/>
          </p:nvGrpSpPr>
          <p:grpSpPr>
            <a:xfrm rot="0">
              <a:off x="0" y="0"/>
              <a:ext cx="1276365" cy="1276365"/>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47" id="4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8" id="48"/>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04</a:t>
              </a:r>
            </a:p>
          </p:txBody>
        </p:sp>
      </p:grpSp>
      <p:grpSp>
        <p:nvGrpSpPr>
          <p:cNvPr name="Group 49" id="49"/>
          <p:cNvGrpSpPr/>
          <p:nvPr/>
        </p:nvGrpSpPr>
        <p:grpSpPr>
          <a:xfrm rot="0">
            <a:off x="321458" y="7607230"/>
            <a:ext cx="10295585" cy="947749"/>
            <a:chOff x="0" y="0"/>
            <a:chExt cx="2711594" cy="249613"/>
          </a:xfrm>
        </p:grpSpPr>
        <p:sp>
          <p:nvSpPr>
            <p:cNvPr name="Freeform 50" id="50"/>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51" id="51"/>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52" id="52"/>
          <p:cNvGrpSpPr/>
          <p:nvPr/>
        </p:nvGrpSpPr>
        <p:grpSpPr>
          <a:xfrm rot="0">
            <a:off x="321458" y="7597705"/>
            <a:ext cx="957274" cy="957274"/>
            <a:chOff x="0" y="0"/>
            <a:chExt cx="1276365" cy="1276365"/>
          </a:xfrm>
        </p:grpSpPr>
        <p:grpSp>
          <p:nvGrpSpPr>
            <p:cNvPr name="Group 53" id="53"/>
            <p:cNvGrpSpPr/>
            <p:nvPr/>
          </p:nvGrpSpPr>
          <p:grpSpPr>
            <a:xfrm rot="0">
              <a:off x="0" y="0"/>
              <a:ext cx="1276365" cy="1276365"/>
              <a:chOff x="0" y="0"/>
              <a:chExt cx="812800" cy="812800"/>
            </a:xfrm>
          </p:grpSpPr>
          <p:sp>
            <p:nvSpPr>
              <p:cNvPr name="Freeform 54" id="5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55" id="5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56" id="56"/>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05</a:t>
              </a:r>
            </a:p>
          </p:txBody>
        </p:sp>
      </p:grpSp>
      <p:sp>
        <p:nvSpPr>
          <p:cNvPr name="TextBox 57" id="57"/>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07</a:t>
            </a:r>
          </a:p>
        </p:txBody>
      </p:sp>
      <p:sp>
        <p:nvSpPr>
          <p:cNvPr name="TextBox 58" id="58"/>
          <p:cNvSpPr txBox="true"/>
          <p:nvPr/>
        </p:nvSpPr>
        <p:spPr>
          <a:xfrm rot="0">
            <a:off x="1470887" y="2306263"/>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En buena parte, la calificación ha sido insuficiente por la poca comprensión de los procesos a realizar, y de los implicados en ellos.</a:t>
            </a:r>
            <a:r>
              <a:rPr lang="en-US" sz="2196">
                <a:solidFill>
                  <a:srgbClr val="FFFFFF"/>
                </a:solidFill>
                <a:latin typeface="DM Sans"/>
                <a:ea typeface="DM Sans"/>
                <a:cs typeface="DM Sans"/>
                <a:sym typeface="DM Sans"/>
              </a:rPr>
              <a:t> </a:t>
            </a:r>
          </a:p>
        </p:txBody>
      </p:sp>
      <p:sp>
        <p:nvSpPr>
          <p:cNvPr name="TextBox 59" id="59"/>
          <p:cNvSpPr txBox="true"/>
          <p:nvPr/>
        </p:nvSpPr>
        <p:spPr>
          <a:xfrm rot="0">
            <a:off x="321458" y="909537"/>
            <a:ext cx="4590799" cy="851695"/>
          </a:xfrm>
          <a:prstGeom prst="rect">
            <a:avLst/>
          </a:prstGeom>
        </p:spPr>
        <p:txBody>
          <a:bodyPr anchor="t" rtlCol="false" tIns="0" lIns="0" bIns="0" rIns="0">
            <a:spAutoFit/>
          </a:bodyPr>
          <a:lstStyle/>
          <a:p>
            <a:pPr algn="l">
              <a:lnSpc>
                <a:spcPts val="6194"/>
              </a:lnSpc>
            </a:pPr>
            <a:r>
              <a:rPr lang="en-US" sz="6732" b="true">
                <a:solidFill>
                  <a:srgbClr val="680F17"/>
                </a:solidFill>
                <a:latin typeface="Asap Condensed Bold"/>
                <a:ea typeface="Asap Condensed Bold"/>
                <a:cs typeface="Asap Condensed Bold"/>
                <a:sym typeface="Asap Condensed Bold"/>
              </a:rPr>
              <a:t>CAUSAS</a:t>
            </a:r>
          </a:p>
        </p:txBody>
      </p:sp>
      <p:sp>
        <p:nvSpPr>
          <p:cNvPr name="TextBox 60" id="60"/>
          <p:cNvSpPr txBox="true"/>
          <p:nvPr/>
        </p:nvSpPr>
        <p:spPr>
          <a:xfrm rot="0">
            <a:off x="529454" y="2502112"/>
            <a:ext cx="541280" cy="533581"/>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sp>
        <p:nvSpPr>
          <p:cNvPr name="TextBox 61" id="61"/>
          <p:cNvSpPr txBox="true"/>
          <p:nvPr/>
        </p:nvSpPr>
        <p:spPr>
          <a:xfrm rot="0">
            <a:off x="1470887" y="3562325"/>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En la delegación, nos hemos atrasado en la elaboración de material formativo específico para las fases del Plan Inspectorial de Animación y Acompañamiento Vocacional</a:t>
            </a:r>
          </a:p>
        </p:txBody>
      </p:sp>
      <p:sp>
        <p:nvSpPr>
          <p:cNvPr name="TextBox 62" id="62"/>
          <p:cNvSpPr txBox="true"/>
          <p:nvPr/>
        </p:nvSpPr>
        <p:spPr>
          <a:xfrm rot="0">
            <a:off x="1470887" y="5213173"/>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Falta, de parte de los agentes pastorales locales, de planteamiento de actividades específicamente vocacionales.</a:t>
            </a:r>
            <a:r>
              <a:rPr lang="en-US" sz="2196">
                <a:solidFill>
                  <a:srgbClr val="FFFFFF"/>
                </a:solidFill>
                <a:latin typeface="DM Sans"/>
                <a:ea typeface="DM Sans"/>
                <a:cs typeface="DM Sans"/>
                <a:sym typeface="DM Sans"/>
              </a:rPr>
              <a:t> </a:t>
            </a:r>
          </a:p>
        </p:txBody>
      </p:sp>
      <p:sp>
        <p:nvSpPr>
          <p:cNvPr name="TextBox 63" id="63"/>
          <p:cNvSpPr txBox="true"/>
          <p:nvPr/>
        </p:nvSpPr>
        <p:spPr>
          <a:xfrm rot="0">
            <a:off x="1470887" y="6456197"/>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El proceso de elaboración de los PEPS ha retrasado la elaboración de los PLAAV.</a:t>
            </a:r>
            <a:r>
              <a:rPr lang="en-US" sz="2196">
                <a:solidFill>
                  <a:srgbClr val="FFFFFF"/>
                </a:solidFill>
                <a:latin typeface="DM Sans"/>
                <a:ea typeface="DM Sans"/>
                <a:cs typeface="DM Sans"/>
                <a:sym typeface="DM Sans"/>
              </a:rPr>
              <a:t> </a:t>
            </a:r>
          </a:p>
        </p:txBody>
      </p:sp>
      <p:sp>
        <p:nvSpPr>
          <p:cNvPr name="TextBox 64" id="64"/>
          <p:cNvSpPr txBox="true"/>
          <p:nvPr/>
        </p:nvSpPr>
        <p:spPr>
          <a:xfrm rot="0">
            <a:off x="1470887" y="7699221"/>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La comunicación insuficiente entre el Coordinador Inspectorial y los coordinadores locales sobre las iniciativas vocacionales.</a:t>
            </a:r>
            <a:r>
              <a:rPr lang="en-US" sz="2196">
                <a:solidFill>
                  <a:srgbClr val="FFFFFF"/>
                </a:solidFill>
                <a:latin typeface="DM Sans"/>
                <a:ea typeface="DM Sans"/>
                <a:cs typeface="DM Sans"/>
                <a:sym typeface="DM Sans"/>
              </a:rPr>
              <a:t> </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grpSp>
        <p:nvGrpSpPr>
          <p:cNvPr name="Group 3" id="3"/>
          <p:cNvGrpSpPr/>
          <p:nvPr/>
        </p:nvGrpSpPr>
        <p:grpSpPr>
          <a:xfrm rot="2840845">
            <a:off x="8143076" y="-366013"/>
            <a:ext cx="9293067" cy="2789427"/>
            <a:chOff x="0" y="0"/>
            <a:chExt cx="2447557" cy="734664"/>
          </a:xfrm>
        </p:grpSpPr>
        <p:sp>
          <p:nvSpPr>
            <p:cNvPr name="Freeform 4" id="4"/>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5" id="5"/>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2700000">
            <a:off x="7756355" y="8403781"/>
            <a:ext cx="9293067" cy="2789427"/>
            <a:chOff x="0" y="0"/>
            <a:chExt cx="2447557" cy="734664"/>
          </a:xfrm>
        </p:grpSpPr>
        <p:sp>
          <p:nvSpPr>
            <p:cNvPr name="Freeform 7" id="7"/>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8" id="8"/>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166448" y="-142875"/>
            <a:ext cx="9880469" cy="10429875"/>
            <a:chOff x="63500" y="63500"/>
            <a:chExt cx="1070760" cy="1130300"/>
          </a:xfrm>
        </p:grpSpPr>
        <p:sp>
          <p:nvSpPr>
            <p:cNvPr name="Freeform 10" id="10"/>
            <p:cNvSpPr/>
            <p:nvPr/>
          </p:nvSpPr>
          <p:spPr>
            <a:xfrm flipH="false" flipV="false" rot="0">
              <a:off x="0" y="0"/>
              <a:ext cx="1074105" cy="1130300"/>
            </a:xfrm>
            <a:custGeom>
              <a:avLst/>
              <a:gdLst/>
              <a:ahLst/>
              <a:cxnLst/>
              <a:rect r="r" b="b" t="t" l="l"/>
              <a:pathLst>
                <a:path h="1130300" w="1074105">
                  <a:moveTo>
                    <a:pt x="1074105" y="0"/>
                  </a:moveTo>
                  <a:lnTo>
                    <a:pt x="845516" y="571500"/>
                  </a:lnTo>
                  <a:lnTo>
                    <a:pt x="1074105" y="1130300"/>
                  </a:lnTo>
                  <a:lnTo>
                    <a:pt x="243965" y="1130300"/>
                  </a:lnTo>
                  <a:lnTo>
                    <a:pt x="0" y="876300"/>
                  </a:lnTo>
                  <a:lnTo>
                    <a:pt x="243965" y="0"/>
                  </a:lnTo>
                  <a:close/>
                </a:path>
              </a:pathLst>
            </a:custGeom>
            <a:blipFill>
              <a:blip r:embed="rId3"/>
              <a:stretch>
                <a:fillRect l="-2615" t="0" r="-2615" b="0"/>
              </a:stretch>
            </a:blipFill>
          </p:spPr>
        </p:sp>
      </p:grpSp>
      <p:grpSp>
        <p:nvGrpSpPr>
          <p:cNvPr name="Group 11" id="11"/>
          <p:cNvGrpSpPr/>
          <p:nvPr/>
        </p:nvGrpSpPr>
        <p:grpSpPr>
          <a:xfrm rot="0">
            <a:off x="14687195" y="-2599432"/>
            <a:ext cx="5649015" cy="4455914"/>
            <a:chOff x="0" y="0"/>
            <a:chExt cx="911631" cy="719090"/>
          </a:xfrm>
        </p:grpSpPr>
        <p:sp>
          <p:nvSpPr>
            <p:cNvPr name="Freeform 12" id="12"/>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3" id="13"/>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7213973" y="9242068"/>
            <a:ext cx="1074027" cy="1074027"/>
            <a:chOff x="0" y="0"/>
            <a:chExt cx="282871" cy="282871"/>
          </a:xfrm>
        </p:grpSpPr>
        <p:sp>
          <p:nvSpPr>
            <p:cNvPr name="Freeform 15" id="15"/>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6" id="16"/>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4"/>
            <a:stretch>
              <a:fillRect l="0" t="0" r="0" b="0"/>
            </a:stretch>
          </a:blipFill>
        </p:spPr>
      </p:sp>
      <p:grpSp>
        <p:nvGrpSpPr>
          <p:cNvPr name="Group 18" id="18"/>
          <p:cNvGrpSpPr/>
          <p:nvPr/>
        </p:nvGrpSpPr>
        <p:grpSpPr>
          <a:xfrm rot="0">
            <a:off x="321458" y="3072579"/>
            <a:ext cx="10295585" cy="947749"/>
            <a:chOff x="0" y="0"/>
            <a:chExt cx="2711594" cy="249613"/>
          </a:xfrm>
        </p:grpSpPr>
        <p:sp>
          <p:nvSpPr>
            <p:cNvPr name="Freeform 19" id="19"/>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20" id="20"/>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321458" y="3063054"/>
            <a:ext cx="957274" cy="957274"/>
            <a:chOff x="0" y="0"/>
            <a:chExt cx="1276365" cy="1276365"/>
          </a:xfrm>
        </p:grpSpPr>
        <p:grpSp>
          <p:nvGrpSpPr>
            <p:cNvPr name="Group 22" id="22"/>
            <p:cNvGrpSpPr/>
            <p:nvPr/>
          </p:nvGrpSpPr>
          <p:grpSpPr>
            <a:xfrm rot="0">
              <a:off x="0" y="0"/>
              <a:ext cx="1276365" cy="127636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06</a:t>
              </a:r>
            </a:p>
          </p:txBody>
        </p:sp>
      </p:grpSp>
      <p:grpSp>
        <p:nvGrpSpPr>
          <p:cNvPr name="Group 26" id="26"/>
          <p:cNvGrpSpPr/>
          <p:nvPr/>
        </p:nvGrpSpPr>
        <p:grpSpPr>
          <a:xfrm rot="0">
            <a:off x="321458" y="4303839"/>
            <a:ext cx="10295585" cy="1255397"/>
            <a:chOff x="0" y="0"/>
            <a:chExt cx="2711594" cy="330640"/>
          </a:xfrm>
        </p:grpSpPr>
        <p:sp>
          <p:nvSpPr>
            <p:cNvPr name="Freeform 27" id="27"/>
            <p:cNvSpPr/>
            <p:nvPr/>
          </p:nvSpPr>
          <p:spPr>
            <a:xfrm flipH="false" flipV="false" rot="0">
              <a:off x="0" y="0"/>
              <a:ext cx="2711594" cy="330640"/>
            </a:xfrm>
            <a:custGeom>
              <a:avLst/>
              <a:gdLst/>
              <a:ahLst/>
              <a:cxnLst/>
              <a:rect r="r" b="b" t="t" l="l"/>
              <a:pathLst>
                <a:path h="330640" w="2711594">
                  <a:moveTo>
                    <a:pt x="0" y="0"/>
                  </a:moveTo>
                  <a:lnTo>
                    <a:pt x="2711594" y="0"/>
                  </a:lnTo>
                  <a:lnTo>
                    <a:pt x="2711594" y="330640"/>
                  </a:lnTo>
                  <a:lnTo>
                    <a:pt x="0" y="330640"/>
                  </a:lnTo>
                  <a:close/>
                </a:path>
              </a:pathLst>
            </a:custGeom>
            <a:solidFill>
              <a:srgbClr val="680F17"/>
            </a:solidFill>
          </p:spPr>
        </p:sp>
        <p:sp>
          <p:nvSpPr>
            <p:cNvPr name="TextBox 28" id="28"/>
            <p:cNvSpPr txBox="true"/>
            <p:nvPr/>
          </p:nvSpPr>
          <p:spPr>
            <a:xfrm>
              <a:off x="0" y="-38100"/>
              <a:ext cx="2711594" cy="368740"/>
            </a:xfrm>
            <a:prstGeom prst="rect">
              <a:avLst/>
            </a:prstGeom>
          </p:spPr>
          <p:txBody>
            <a:bodyPr anchor="ctr" rtlCol="false" tIns="50800" lIns="50800" bIns="50800" rIns="50800"/>
            <a:lstStyle/>
            <a:p>
              <a:pPr algn="ctr">
                <a:lnSpc>
                  <a:spcPts val="2659"/>
                </a:lnSpc>
              </a:pPr>
            </a:p>
          </p:txBody>
        </p:sp>
      </p:grpSp>
      <p:grpSp>
        <p:nvGrpSpPr>
          <p:cNvPr name="Group 29" id="29"/>
          <p:cNvGrpSpPr/>
          <p:nvPr/>
        </p:nvGrpSpPr>
        <p:grpSpPr>
          <a:xfrm rot="0">
            <a:off x="321458" y="4475289"/>
            <a:ext cx="957274" cy="957274"/>
            <a:chOff x="0" y="0"/>
            <a:chExt cx="1276365" cy="1276365"/>
          </a:xfrm>
        </p:grpSpPr>
        <p:grpSp>
          <p:nvGrpSpPr>
            <p:cNvPr name="Group 30" id="30"/>
            <p:cNvGrpSpPr/>
            <p:nvPr/>
          </p:nvGrpSpPr>
          <p:grpSpPr>
            <a:xfrm rot="0">
              <a:off x="0" y="0"/>
              <a:ext cx="1276365" cy="1276365"/>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2" id="3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3" id="33"/>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07</a:t>
              </a:r>
            </a:p>
          </p:txBody>
        </p:sp>
      </p:grpSp>
      <p:grpSp>
        <p:nvGrpSpPr>
          <p:cNvPr name="Group 34" id="34"/>
          <p:cNvGrpSpPr/>
          <p:nvPr/>
        </p:nvGrpSpPr>
        <p:grpSpPr>
          <a:xfrm rot="0">
            <a:off x="321458" y="5930711"/>
            <a:ext cx="10295585" cy="1409250"/>
            <a:chOff x="0" y="0"/>
            <a:chExt cx="2711594" cy="371160"/>
          </a:xfrm>
        </p:grpSpPr>
        <p:sp>
          <p:nvSpPr>
            <p:cNvPr name="Freeform 35" id="35"/>
            <p:cNvSpPr/>
            <p:nvPr/>
          </p:nvSpPr>
          <p:spPr>
            <a:xfrm flipH="false" flipV="false" rot="0">
              <a:off x="0" y="0"/>
              <a:ext cx="2711594" cy="371160"/>
            </a:xfrm>
            <a:custGeom>
              <a:avLst/>
              <a:gdLst/>
              <a:ahLst/>
              <a:cxnLst/>
              <a:rect r="r" b="b" t="t" l="l"/>
              <a:pathLst>
                <a:path h="371160" w="2711594">
                  <a:moveTo>
                    <a:pt x="0" y="0"/>
                  </a:moveTo>
                  <a:lnTo>
                    <a:pt x="2711594" y="0"/>
                  </a:lnTo>
                  <a:lnTo>
                    <a:pt x="2711594" y="371160"/>
                  </a:lnTo>
                  <a:lnTo>
                    <a:pt x="0" y="371160"/>
                  </a:lnTo>
                  <a:close/>
                </a:path>
              </a:pathLst>
            </a:custGeom>
            <a:solidFill>
              <a:srgbClr val="680F17"/>
            </a:solidFill>
          </p:spPr>
        </p:sp>
        <p:sp>
          <p:nvSpPr>
            <p:cNvPr name="TextBox 36" id="36"/>
            <p:cNvSpPr txBox="true"/>
            <p:nvPr/>
          </p:nvSpPr>
          <p:spPr>
            <a:xfrm>
              <a:off x="0" y="-38100"/>
              <a:ext cx="2711594" cy="409260"/>
            </a:xfrm>
            <a:prstGeom prst="rect">
              <a:avLst/>
            </a:prstGeom>
          </p:spPr>
          <p:txBody>
            <a:bodyPr anchor="ctr" rtlCol="false" tIns="50800" lIns="50800" bIns="50800" rIns="50800"/>
            <a:lstStyle/>
            <a:p>
              <a:pPr algn="ctr">
                <a:lnSpc>
                  <a:spcPts val="2659"/>
                </a:lnSpc>
              </a:pPr>
            </a:p>
          </p:txBody>
        </p:sp>
      </p:grpSp>
      <p:grpSp>
        <p:nvGrpSpPr>
          <p:cNvPr name="Group 37" id="37"/>
          <p:cNvGrpSpPr/>
          <p:nvPr/>
        </p:nvGrpSpPr>
        <p:grpSpPr>
          <a:xfrm rot="0">
            <a:off x="321458" y="6149581"/>
            <a:ext cx="957274" cy="957274"/>
            <a:chOff x="0" y="0"/>
            <a:chExt cx="1276365" cy="1276365"/>
          </a:xfrm>
        </p:grpSpPr>
        <p:grpSp>
          <p:nvGrpSpPr>
            <p:cNvPr name="Group 38" id="38"/>
            <p:cNvGrpSpPr/>
            <p:nvPr/>
          </p:nvGrpSpPr>
          <p:grpSpPr>
            <a:xfrm rot="0">
              <a:off x="0" y="0"/>
              <a:ext cx="1276365" cy="1276365"/>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40" id="4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1" id="41"/>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08</a:t>
              </a:r>
            </a:p>
          </p:txBody>
        </p:sp>
      </p:grpSp>
      <p:grpSp>
        <p:nvGrpSpPr>
          <p:cNvPr name="Group 42" id="42"/>
          <p:cNvGrpSpPr/>
          <p:nvPr/>
        </p:nvGrpSpPr>
        <p:grpSpPr>
          <a:xfrm rot="0">
            <a:off x="321458" y="7635236"/>
            <a:ext cx="10295585" cy="947749"/>
            <a:chOff x="0" y="0"/>
            <a:chExt cx="2711594" cy="249613"/>
          </a:xfrm>
        </p:grpSpPr>
        <p:sp>
          <p:nvSpPr>
            <p:cNvPr name="Freeform 43" id="43"/>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44" id="44"/>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45" id="45"/>
          <p:cNvGrpSpPr/>
          <p:nvPr/>
        </p:nvGrpSpPr>
        <p:grpSpPr>
          <a:xfrm rot="0">
            <a:off x="321458" y="7625711"/>
            <a:ext cx="957274" cy="957274"/>
            <a:chOff x="0" y="0"/>
            <a:chExt cx="1276365" cy="1276365"/>
          </a:xfrm>
        </p:grpSpPr>
        <p:grpSp>
          <p:nvGrpSpPr>
            <p:cNvPr name="Group 46" id="46"/>
            <p:cNvGrpSpPr/>
            <p:nvPr/>
          </p:nvGrpSpPr>
          <p:grpSpPr>
            <a:xfrm rot="0">
              <a:off x="0" y="0"/>
              <a:ext cx="1276365" cy="1276365"/>
              <a:chOff x="0" y="0"/>
              <a:chExt cx="812800" cy="812800"/>
            </a:xfrm>
          </p:grpSpPr>
          <p:sp>
            <p:nvSpPr>
              <p:cNvPr name="Freeform 47" id="4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48" id="4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9" id="49"/>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09</a:t>
              </a:r>
            </a:p>
          </p:txBody>
        </p:sp>
      </p:grpSp>
      <p:sp>
        <p:nvSpPr>
          <p:cNvPr name="TextBox 50" id="50"/>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08</a:t>
            </a:r>
          </a:p>
        </p:txBody>
      </p:sp>
      <p:sp>
        <p:nvSpPr>
          <p:cNvPr name="TextBox 51" id="51"/>
          <p:cNvSpPr txBox="true"/>
          <p:nvPr/>
        </p:nvSpPr>
        <p:spPr>
          <a:xfrm rot="0">
            <a:off x="1470887" y="3164570"/>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El primer año ha sido, en buen porcentaje, para introducir a las CEP al conocimiento de lo que implica la cultura vocacional.</a:t>
            </a:r>
            <a:r>
              <a:rPr lang="en-US" sz="2196">
                <a:solidFill>
                  <a:srgbClr val="FFFFFF"/>
                </a:solidFill>
                <a:latin typeface="DM Sans"/>
                <a:ea typeface="DM Sans"/>
                <a:cs typeface="DM Sans"/>
                <a:sym typeface="DM Sans"/>
              </a:rPr>
              <a:t> </a:t>
            </a:r>
          </a:p>
        </p:txBody>
      </p:sp>
      <p:sp>
        <p:nvSpPr>
          <p:cNvPr name="TextBox 52" id="52"/>
          <p:cNvSpPr txBox="true"/>
          <p:nvPr/>
        </p:nvSpPr>
        <p:spPr>
          <a:xfrm rot="0">
            <a:off x="1470887" y="4395830"/>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Si bien solo existen dos procesos en el sector, la mayoría de las intervenciones depende del compromiso de los agentes pastorales locales.</a:t>
            </a:r>
            <a:r>
              <a:rPr lang="en-US" sz="2196">
                <a:solidFill>
                  <a:srgbClr val="FFFFFF"/>
                </a:solidFill>
                <a:latin typeface="DM Sans"/>
                <a:ea typeface="DM Sans"/>
                <a:cs typeface="DM Sans"/>
                <a:sym typeface="DM Sans"/>
              </a:rPr>
              <a:t> </a:t>
            </a:r>
          </a:p>
        </p:txBody>
      </p:sp>
      <p:sp>
        <p:nvSpPr>
          <p:cNvPr name="TextBox 53" id="53"/>
          <p:cNvSpPr txBox="true"/>
          <p:nvPr/>
        </p:nvSpPr>
        <p:spPr>
          <a:xfrm rot="0">
            <a:off x="1470887" y="6022703"/>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La difusión de los materiales que sí se realizaron no fue acogida como se esperaba (mat. de encuentros vocacionales locales y fichas de acompañamiento personal).</a:t>
            </a:r>
            <a:r>
              <a:rPr lang="en-US" sz="2196">
                <a:solidFill>
                  <a:srgbClr val="FFFFFF"/>
                </a:solidFill>
                <a:latin typeface="DM Sans"/>
                <a:ea typeface="DM Sans"/>
                <a:cs typeface="DM Sans"/>
                <a:sym typeface="DM Sans"/>
              </a:rPr>
              <a:t> </a:t>
            </a:r>
          </a:p>
        </p:txBody>
      </p:sp>
      <p:sp>
        <p:nvSpPr>
          <p:cNvPr name="TextBox 54" id="54"/>
          <p:cNvSpPr txBox="true"/>
          <p:nvPr/>
        </p:nvSpPr>
        <p:spPr>
          <a:xfrm rot="0">
            <a:off x="1470887" y="7727227"/>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El equipo para la animación vocacional a nivel inspectorial no ha funcionado durante el año pasado. </a:t>
            </a:r>
            <a:r>
              <a:rPr lang="en-US" sz="2196">
                <a:solidFill>
                  <a:srgbClr val="FFFFFF"/>
                </a:solidFill>
                <a:latin typeface="DM Sans"/>
                <a:ea typeface="DM Sans"/>
                <a:cs typeface="DM Sans"/>
                <a:sym typeface="DM Sans"/>
              </a:rPr>
              <a:t> </a:t>
            </a:r>
          </a:p>
        </p:txBody>
      </p:sp>
      <p:sp>
        <p:nvSpPr>
          <p:cNvPr name="TextBox 55" id="55"/>
          <p:cNvSpPr txBox="true"/>
          <p:nvPr/>
        </p:nvSpPr>
        <p:spPr>
          <a:xfrm rot="0">
            <a:off x="321458" y="909537"/>
            <a:ext cx="4590799" cy="851695"/>
          </a:xfrm>
          <a:prstGeom prst="rect">
            <a:avLst/>
          </a:prstGeom>
        </p:spPr>
        <p:txBody>
          <a:bodyPr anchor="t" rtlCol="false" tIns="0" lIns="0" bIns="0" rIns="0">
            <a:spAutoFit/>
          </a:bodyPr>
          <a:lstStyle/>
          <a:p>
            <a:pPr algn="l">
              <a:lnSpc>
                <a:spcPts val="6194"/>
              </a:lnSpc>
            </a:pPr>
            <a:r>
              <a:rPr lang="en-US" sz="6732" b="true">
                <a:solidFill>
                  <a:srgbClr val="680F17"/>
                </a:solidFill>
                <a:latin typeface="Asap Condensed Bold"/>
                <a:ea typeface="Asap Condensed Bold"/>
                <a:cs typeface="Asap Condensed Bold"/>
                <a:sym typeface="Asap Condensed Bold"/>
              </a:rPr>
              <a:t>CAUSAS</a:t>
            </a:r>
          </a:p>
        </p:txBody>
      </p:sp>
    </p:spTree>
  </p:cSld>
  <p:clrMapOvr>
    <a:masterClrMapping/>
  </p:clrMapOvr>
  <p:transition spd="slow">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147" t="-30523" r="0" b="-32340"/>
            </a:stretch>
          </a:blipFill>
        </p:spPr>
      </p:sp>
      <p:grpSp>
        <p:nvGrpSpPr>
          <p:cNvPr name="Group 3" id="3"/>
          <p:cNvGrpSpPr/>
          <p:nvPr/>
        </p:nvGrpSpPr>
        <p:grpSpPr>
          <a:xfrm rot="2840845">
            <a:off x="8143076" y="-366013"/>
            <a:ext cx="9293067" cy="2789427"/>
            <a:chOff x="0" y="0"/>
            <a:chExt cx="2447557" cy="734664"/>
          </a:xfrm>
        </p:grpSpPr>
        <p:sp>
          <p:nvSpPr>
            <p:cNvPr name="Freeform 4" id="4"/>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5" id="5"/>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2700000">
            <a:off x="7756355" y="8403781"/>
            <a:ext cx="9293067" cy="2789427"/>
            <a:chOff x="0" y="0"/>
            <a:chExt cx="2447557" cy="734664"/>
          </a:xfrm>
        </p:grpSpPr>
        <p:sp>
          <p:nvSpPr>
            <p:cNvPr name="Freeform 7" id="7"/>
            <p:cNvSpPr/>
            <p:nvPr/>
          </p:nvSpPr>
          <p:spPr>
            <a:xfrm flipH="false" flipV="false" rot="0">
              <a:off x="0" y="0"/>
              <a:ext cx="2447557" cy="734664"/>
            </a:xfrm>
            <a:custGeom>
              <a:avLst/>
              <a:gdLst/>
              <a:ahLst/>
              <a:cxnLst/>
              <a:rect r="r" b="b" t="t" l="l"/>
              <a:pathLst>
                <a:path h="734664" w="2447557">
                  <a:moveTo>
                    <a:pt x="0" y="0"/>
                  </a:moveTo>
                  <a:lnTo>
                    <a:pt x="2447557" y="0"/>
                  </a:lnTo>
                  <a:lnTo>
                    <a:pt x="2447557" y="734664"/>
                  </a:lnTo>
                  <a:lnTo>
                    <a:pt x="0" y="734664"/>
                  </a:lnTo>
                  <a:close/>
                </a:path>
              </a:pathLst>
            </a:custGeom>
            <a:solidFill>
              <a:srgbClr val="680F17"/>
            </a:solidFill>
          </p:spPr>
        </p:sp>
        <p:sp>
          <p:nvSpPr>
            <p:cNvPr name="TextBox 8" id="8"/>
            <p:cNvSpPr txBox="true"/>
            <p:nvPr/>
          </p:nvSpPr>
          <p:spPr>
            <a:xfrm>
              <a:off x="0" y="-38100"/>
              <a:ext cx="2447557" cy="772764"/>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166448" y="-142875"/>
            <a:ext cx="9880469" cy="10429875"/>
            <a:chOff x="63500" y="63500"/>
            <a:chExt cx="1070760" cy="1130300"/>
          </a:xfrm>
        </p:grpSpPr>
        <p:sp>
          <p:nvSpPr>
            <p:cNvPr name="Freeform 10" id="10"/>
            <p:cNvSpPr/>
            <p:nvPr/>
          </p:nvSpPr>
          <p:spPr>
            <a:xfrm flipH="false" flipV="false" rot="0">
              <a:off x="0" y="0"/>
              <a:ext cx="1074105" cy="1130300"/>
            </a:xfrm>
            <a:custGeom>
              <a:avLst/>
              <a:gdLst/>
              <a:ahLst/>
              <a:cxnLst/>
              <a:rect r="r" b="b" t="t" l="l"/>
              <a:pathLst>
                <a:path h="1130300" w="1074105">
                  <a:moveTo>
                    <a:pt x="1074105" y="0"/>
                  </a:moveTo>
                  <a:lnTo>
                    <a:pt x="845516" y="571500"/>
                  </a:lnTo>
                  <a:lnTo>
                    <a:pt x="1074105" y="1130300"/>
                  </a:lnTo>
                  <a:lnTo>
                    <a:pt x="243965" y="1130300"/>
                  </a:lnTo>
                  <a:lnTo>
                    <a:pt x="0" y="876300"/>
                  </a:lnTo>
                  <a:lnTo>
                    <a:pt x="243965" y="0"/>
                  </a:lnTo>
                  <a:close/>
                </a:path>
              </a:pathLst>
            </a:custGeom>
            <a:blipFill>
              <a:blip r:embed="rId3"/>
              <a:stretch>
                <a:fillRect l="-24632" t="0" r="-24632" b="0"/>
              </a:stretch>
            </a:blipFill>
          </p:spPr>
        </p:sp>
      </p:grpSp>
      <p:grpSp>
        <p:nvGrpSpPr>
          <p:cNvPr name="Group 11" id="11"/>
          <p:cNvGrpSpPr/>
          <p:nvPr/>
        </p:nvGrpSpPr>
        <p:grpSpPr>
          <a:xfrm rot="0">
            <a:off x="14687195" y="-2570857"/>
            <a:ext cx="5649015" cy="4455914"/>
            <a:chOff x="0" y="0"/>
            <a:chExt cx="911631" cy="719090"/>
          </a:xfrm>
        </p:grpSpPr>
        <p:sp>
          <p:nvSpPr>
            <p:cNvPr name="Freeform 12" id="12"/>
            <p:cNvSpPr/>
            <p:nvPr/>
          </p:nvSpPr>
          <p:spPr>
            <a:xfrm flipH="false" flipV="false" rot="0">
              <a:off x="3326" y="0"/>
              <a:ext cx="904978" cy="719090"/>
            </a:xfrm>
            <a:custGeom>
              <a:avLst/>
              <a:gdLst/>
              <a:ahLst/>
              <a:cxnLst/>
              <a:rect r="r" b="b" t="t" l="l"/>
              <a:pathLst>
                <a:path h="719090" w="904978">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3" id="13"/>
            <p:cNvSpPr txBox="true"/>
            <p:nvPr/>
          </p:nvSpPr>
          <p:spPr>
            <a:xfrm>
              <a:off x="114300" y="-38100"/>
              <a:ext cx="683031" cy="75719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7213973" y="9242068"/>
            <a:ext cx="1074027" cy="1074027"/>
            <a:chOff x="0" y="0"/>
            <a:chExt cx="282871" cy="282871"/>
          </a:xfrm>
        </p:grpSpPr>
        <p:sp>
          <p:nvSpPr>
            <p:cNvPr name="Freeform 15" id="15"/>
            <p:cNvSpPr/>
            <p:nvPr/>
          </p:nvSpPr>
          <p:spPr>
            <a:xfrm flipH="false" flipV="false" rot="0">
              <a:off x="0" y="0"/>
              <a:ext cx="282871" cy="282871"/>
            </a:xfrm>
            <a:custGeom>
              <a:avLst/>
              <a:gdLst/>
              <a:ahLst/>
              <a:cxnLst/>
              <a:rect r="r" b="b" t="t" l="l"/>
              <a:pathLst>
                <a:path h="282871" w="282871">
                  <a:moveTo>
                    <a:pt x="0" y="0"/>
                  </a:moveTo>
                  <a:lnTo>
                    <a:pt x="282871" y="0"/>
                  </a:lnTo>
                  <a:lnTo>
                    <a:pt x="282871" y="282871"/>
                  </a:lnTo>
                  <a:lnTo>
                    <a:pt x="0" y="282871"/>
                  </a:lnTo>
                  <a:close/>
                </a:path>
              </a:pathLst>
            </a:custGeom>
            <a:gradFill rotWithShape="true">
              <a:gsLst>
                <a:gs pos="0">
                  <a:srgbClr val="75131A">
                    <a:alpha val="100000"/>
                  </a:srgbClr>
                </a:gs>
                <a:gs pos="50000">
                  <a:srgbClr val="75131A">
                    <a:alpha val="100000"/>
                  </a:srgbClr>
                </a:gs>
                <a:gs pos="100000">
                  <a:srgbClr val="430610">
                    <a:alpha val="100000"/>
                  </a:srgbClr>
                </a:gs>
              </a:gsLst>
              <a:lin ang="0"/>
            </a:gradFill>
          </p:spPr>
        </p:sp>
        <p:sp>
          <p:nvSpPr>
            <p:cNvPr name="TextBox 16" id="16"/>
            <p:cNvSpPr txBox="true"/>
            <p:nvPr/>
          </p:nvSpPr>
          <p:spPr>
            <a:xfrm>
              <a:off x="0" y="-38100"/>
              <a:ext cx="282871" cy="32097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21458" y="2247800"/>
            <a:ext cx="10295585" cy="937431"/>
            <a:chOff x="0" y="0"/>
            <a:chExt cx="2711594" cy="246896"/>
          </a:xfrm>
        </p:grpSpPr>
        <p:sp>
          <p:nvSpPr>
            <p:cNvPr name="Freeform 18" id="18"/>
            <p:cNvSpPr/>
            <p:nvPr/>
          </p:nvSpPr>
          <p:spPr>
            <a:xfrm flipH="false" flipV="false" rot="0">
              <a:off x="0" y="0"/>
              <a:ext cx="2711594" cy="246896"/>
            </a:xfrm>
            <a:custGeom>
              <a:avLst/>
              <a:gdLst/>
              <a:ahLst/>
              <a:cxnLst/>
              <a:rect r="r" b="b" t="t" l="l"/>
              <a:pathLst>
                <a:path h="246896" w="2711594">
                  <a:moveTo>
                    <a:pt x="0" y="0"/>
                  </a:moveTo>
                  <a:lnTo>
                    <a:pt x="2711594" y="0"/>
                  </a:lnTo>
                  <a:lnTo>
                    <a:pt x="2711594" y="246896"/>
                  </a:lnTo>
                  <a:lnTo>
                    <a:pt x="0" y="246896"/>
                  </a:lnTo>
                  <a:close/>
                </a:path>
              </a:pathLst>
            </a:custGeom>
            <a:solidFill>
              <a:srgbClr val="680F17"/>
            </a:solidFill>
          </p:spPr>
        </p:sp>
        <p:sp>
          <p:nvSpPr>
            <p:cNvPr name="TextBox 19" id="19"/>
            <p:cNvSpPr txBox="true"/>
            <p:nvPr/>
          </p:nvSpPr>
          <p:spPr>
            <a:xfrm>
              <a:off x="0" y="-38100"/>
              <a:ext cx="2711594" cy="284996"/>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321458" y="2227957"/>
            <a:ext cx="957274" cy="95727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5872780" y="267381"/>
            <a:ext cx="2415220" cy="1522639"/>
          </a:xfrm>
          <a:custGeom>
            <a:avLst/>
            <a:gdLst/>
            <a:ahLst/>
            <a:cxnLst/>
            <a:rect r="r" b="b" t="t" l="l"/>
            <a:pathLst>
              <a:path h="1522639" w="2415220">
                <a:moveTo>
                  <a:pt x="0" y="0"/>
                </a:moveTo>
                <a:lnTo>
                  <a:pt x="2415220" y="0"/>
                </a:lnTo>
                <a:lnTo>
                  <a:pt x="2415220" y="1522638"/>
                </a:lnTo>
                <a:lnTo>
                  <a:pt x="0" y="1522638"/>
                </a:lnTo>
                <a:lnTo>
                  <a:pt x="0" y="0"/>
                </a:lnTo>
                <a:close/>
              </a:path>
            </a:pathLst>
          </a:custGeom>
          <a:blipFill>
            <a:blip r:embed="rId4"/>
            <a:stretch>
              <a:fillRect l="0" t="0" r="0" b="0"/>
            </a:stretch>
          </a:blipFill>
        </p:spPr>
      </p:sp>
      <p:grpSp>
        <p:nvGrpSpPr>
          <p:cNvPr name="Group 24" id="24"/>
          <p:cNvGrpSpPr/>
          <p:nvPr/>
        </p:nvGrpSpPr>
        <p:grpSpPr>
          <a:xfrm rot="0">
            <a:off x="321458" y="3470333"/>
            <a:ext cx="10295585" cy="1355574"/>
            <a:chOff x="0" y="0"/>
            <a:chExt cx="2711594" cy="357023"/>
          </a:xfrm>
        </p:grpSpPr>
        <p:sp>
          <p:nvSpPr>
            <p:cNvPr name="Freeform 25" id="25"/>
            <p:cNvSpPr/>
            <p:nvPr/>
          </p:nvSpPr>
          <p:spPr>
            <a:xfrm flipH="false" flipV="false" rot="0">
              <a:off x="0" y="0"/>
              <a:ext cx="2711594" cy="357024"/>
            </a:xfrm>
            <a:custGeom>
              <a:avLst/>
              <a:gdLst/>
              <a:ahLst/>
              <a:cxnLst/>
              <a:rect r="r" b="b" t="t" l="l"/>
              <a:pathLst>
                <a:path h="357024" w="2711594">
                  <a:moveTo>
                    <a:pt x="0" y="0"/>
                  </a:moveTo>
                  <a:lnTo>
                    <a:pt x="2711594" y="0"/>
                  </a:lnTo>
                  <a:lnTo>
                    <a:pt x="2711594" y="357024"/>
                  </a:lnTo>
                  <a:lnTo>
                    <a:pt x="0" y="357024"/>
                  </a:lnTo>
                  <a:close/>
                </a:path>
              </a:pathLst>
            </a:custGeom>
            <a:solidFill>
              <a:srgbClr val="680F17"/>
            </a:solidFill>
          </p:spPr>
        </p:sp>
        <p:sp>
          <p:nvSpPr>
            <p:cNvPr name="TextBox 26" id="26"/>
            <p:cNvSpPr txBox="true"/>
            <p:nvPr/>
          </p:nvSpPr>
          <p:spPr>
            <a:xfrm>
              <a:off x="0" y="-38100"/>
              <a:ext cx="2711594" cy="395123"/>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529454" y="3714725"/>
            <a:ext cx="541280" cy="533581"/>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grpSp>
        <p:nvGrpSpPr>
          <p:cNvPr name="Group 28" id="28"/>
          <p:cNvGrpSpPr/>
          <p:nvPr/>
        </p:nvGrpSpPr>
        <p:grpSpPr>
          <a:xfrm rot="0">
            <a:off x="321458" y="3689203"/>
            <a:ext cx="957274" cy="957274"/>
            <a:chOff x="0" y="0"/>
            <a:chExt cx="1276365" cy="1276365"/>
          </a:xfrm>
        </p:grpSpPr>
        <p:grpSp>
          <p:nvGrpSpPr>
            <p:cNvPr name="Group 29" id="29"/>
            <p:cNvGrpSpPr/>
            <p:nvPr/>
          </p:nvGrpSpPr>
          <p:grpSpPr>
            <a:xfrm rot="0">
              <a:off x="0" y="0"/>
              <a:ext cx="1276365" cy="1276365"/>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1" id="3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2" id="32"/>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02</a:t>
              </a:r>
            </a:p>
          </p:txBody>
        </p:sp>
      </p:grpSp>
      <p:grpSp>
        <p:nvGrpSpPr>
          <p:cNvPr name="Group 33" id="33"/>
          <p:cNvGrpSpPr/>
          <p:nvPr/>
        </p:nvGrpSpPr>
        <p:grpSpPr>
          <a:xfrm rot="0">
            <a:off x="321458" y="5121182"/>
            <a:ext cx="10295585" cy="947749"/>
            <a:chOff x="0" y="0"/>
            <a:chExt cx="2711594" cy="249613"/>
          </a:xfrm>
        </p:grpSpPr>
        <p:sp>
          <p:nvSpPr>
            <p:cNvPr name="Freeform 34" id="34"/>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35" id="35"/>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36" id="36"/>
          <p:cNvGrpSpPr/>
          <p:nvPr/>
        </p:nvGrpSpPr>
        <p:grpSpPr>
          <a:xfrm rot="0">
            <a:off x="321458" y="5111657"/>
            <a:ext cx="957274" cy="957274"/>
            <a:chOff x="0" y="0"/>
            <a:chExt cx="1276365" cy="1276365"/>
          </a:xfrm>
        </p:grpSpPr>
        <p:grpSp>
          <p:nvGrpSpPr>
            <p:cNvPr name="Group 37" id="37"/>
            <p:cNvGrpSpPr/>
            <p:nvPr/>
          </p:nvGrpSpPr>
          <p:grpSpPr>
            <a:xfrm rot="0">
              <a:off x="0" y="0"/>
              <a:ext cx="1276365" cy="127636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39" id="3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03</a:t>
              </a:r>
            </a:p>
          </p:txBody>
        </p:sp>
      </p:grpSp>
      <p:grpSp>
        <p:nvGrpSpPr>
          <p:cNvPr name="Group 41" id="41"/>
          <p:cNvGrpSpPr/>
          <p:nvPr/>
        </p:nvGrpSpPr>
        <p:grpSpPr>
          <a:xfrm rot="0">
            <a:off x="321458" y="6364206"/>
            <a:ext cx="10295585" cy="947749"/>
            <a:chOff x="0" y="0"/>
            <a:chExt cx="2711594" cy="249613"/>
          </a:xfrm>
        </p:grpSpPr>
        <p:sp>
          <p:nvSpPr>
            <p:cNvPr name="Freeform 42" id="42"/>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43" id="43"/>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44" id="44"/>
          <p:cNvGrpSpPr/>
          <p:nvPr/>
        </p:nvGrpSpPr>
        <p:grpSpPr>
          <a:xfrm rot="0">
            <a:off x="321458" y="6354681"/>
            <a:ext cx="957274" cy="957274"/>
            <a:chOff x="0" y="0"/>
            <a:chExt cx="1276365" cy="1276365"/>
          </a:xfrm>
        </p:grpSpPr>
        <p:grpSp>
          <p:nvGrpSpPr>
            <p:cNvPr name="Group 45" id="45"/>
            <p:cNvGrpSpPr/>
            <p:nvPr/>
          </p:nvGrpSpPr>
          <p:grpSpPr>
            <a:xfrm rot="0">
              <a:off x="0" y="0"/>
              <a:ext cx="1276365" cy="1276365"/>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47" id="4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8" id="48"/>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04</a:t>
              </a:r>
            </a:p>
          </p:txBody>
        </p:sp>
      </p:grpSp>
      <p:grpSp>
        <p:nvGrpSpPr>
          <p:cNvPr name="Group 49" id="49"/>
          <p:cNvGrpSpPr/>
          <p:nvPr/>
        </p:nvGrpSpPr>
        <p:grpSpPr>
          <a:xfrm rot="0">
            <a:off x="321458" y="7607230"/>
            <a:ext cx="10295585" cy="947749"/>
            <a:chOff x="0" y="0"/>
            <a:chExt cx="2711594" cy="249613"/>
          </a:xfrm>
        </p:grpSpPr>
        <p:sp>
          <p:nvSpPr>
            <p:cNvPr name="Freeform 50" id="50"/>
            <p:cNvSpPr/>
            <p:nvPr/>
          </p:nvSpPr>
          <p:spPr>
            <a:xfrm flipH="false" flipV="false" rot="0">
              <a:off x="0" y="0"/>
              <a:ext cx="2711594" cy="249613"/>
            </a:xfrm>
            <a:custGeom>
              <a:avLst/>
              <a:gdLst/>
              <a:ahLst/>
              <a:cxnLst/>
              <a:rect r="r" b="b" t="t" l="l"/>
              <a:pathLst>
                <a:path h="249613" w="2711594">
                  <a:moveTo>
                    <a:pt x="0" y="0"/>
                  </a:moveTo>
                  <a:lnTo>
                    <a:pt x="2711594" y="0"/>
                  </a:lnTo>
                  <a:lnTo>
                    <a:pt x="2711594" y="249613"/>
                  </a:lnTo>
                  <a:lnTo>
                    <a:pt x="0" y="249613"/>
                  </a:lnTo>
                  <a:close/>
                </a:path>
              </a:pathLst>
            </a:custGeom>
            <a:solidFill>
              <a:srgbClr val="680F17"/>
            </a:solidFill>
          </p:spPr>
        </p:sp>
        <p:sp>
          <p:nvSpPr>
            <p:cNvPr name="TextBox 51" id="51"/>
            <p:cNvSpPr txBox="true"/>
            <p:nvPr/>
          </p:nvSpPr>
          <p:spPr>
            <a:xfrm>
              <a:off x="0" y="-38100"/>
              <a:ext cx="2711594" cy="287713"/>
            </a:xfrm>
            <a:prstGeom prst="rect">
              <a:avLst/>
            </a:prstGeom>
          </p:spPr>
          <p:txBody>
            <a:bodyPr anchor="ctr" rtlCol="false" tIns="50800" lIns="50800" bIns="50800" rIns="50800"/>
            <a:lstStyle/>
            <a:p>
              <a:pPr algn="ctr">
                <a:lnSpc>
                  <a:spcPts val="2659"/>
                </a:lnSpc>
              </a:pPr>
            </a:p>
          </p:txBody>
        </p:sp>
      </p:grpSp>
      <p:grpSp>
        <p:nvGrpSpPr>
          <p:cNvPr name="Group 52" id="52"/>
          <p:cNvGrpSpPr/>
          <p:nvPr/>
        </p:nvGrpSpPr>
        <p:grpSpPr>
          <a:xfrm rot="0">
            <a:off x="321458" y="7597705"/>
            <a:ext cx="957274" cy="957274"/>
            <a:chOff x="0" y="0"/>
            <a:chExt cx="1276365" cy="1276365"/>
          </a:xfrm>
        </p:grpSpPr>
        <p:grpSp>
          <p:nvGrpSpPr>
            <p:cNvPr name="Group 53" id="53"/>
            <p:cNvGrpSpPr/>
            <p:nvPr/>
          </p:nvGrpSpPr>
          <p:grpSpPr>
            <a:xfrm rot="0">
              <a:off x="0" y="0"/>
              <a:ext cx="1276365" cy="1276365"/>
              <a:chOff x="0" y="0"/>
              <a:chExt cx="812800" cy="812800"/>
            </a:xfrm>
          </p:grpSpPr>
          <p:sp>
            <p:nvSpPr>
              <p:cNvPr name="Freeform 54" id="5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B51C"/>
              </a:solidFill>
            </p:spPr>
          </p:sp>
          <p:sp>
            <p:nvSpPr>
              <p:cNvPr name="TextBox 55" id="5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56" id="56"/>
            <p:cNvSpPr txBox="true"/>
            <p:nvPr/>
          </p:nvSpPr>
          <p:spPr>
            <a:xfrm rot="0">
              <a:off x="277329" y="317387"/>
              <a:ext cx="721707" cy="746367"/>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05</a:t>
              </a:r>
            </a:p>
          </p:txBody>
        </p:sp>
      </p:grpSp>
      <p:sp>
        <p:nvSpPr>
          <p:cNvPr name="TextBox 57" id="57"/>
          <p:cNvSpPr txBox="true"/>
          <p:nvPr/>
        </p:nvSpPr>
        <p:spPr>
          <a:xfrm rot="0">
            <a:off x="17458803" y="9489516"/>
            <a:ext cx="584367" cy="521981"/>
          </a:xfrm>
          <a:prstGeom prst="rect">
            <a:avLst/>
          </a:prstGeom>
        </p:spPr>
        <p:txBody>
          <a:bodyPr anchor="t" rtlCol="false" tIns="0" lIns="0" bIns="0" rIns="0">
            <a:spAutoFit/>
          </a:bodyPr>
          <a:lstStyle/>
          <a:p>
            <a:pPr algn="ctr">
              <a:lnSpc>
                <a:spcPts val="4270"/>
              </a:lnSpc>
            </a:pPr>
            <a:r>
              <a:rPr lang="en-US" sz="3050" b="true">
                <a:solidFill>
                  <a:srgbClr val="FFFFFF"/>
                </a:solidFill>
                <a:latin typeface="DM Sans Bold"/>
                <a:ea typeface="DM Sans Bold"/>
                <a:cs typeface="DM Sans Bold"/>
                <a:sym typeface="DM Sans Bold"/>
              </a:rPr>
              <a:t>09</a:t>
            </a:r>
          </a:p>
        </p:txBody>
      </p:sp>
      <p:sp>
        <p:nvSpPr>
          <p:cNvPr name="TextBox 58" id="58"/>
          <p:cNvSpPr txBox="true"/>
          <p:nvPr/>
        </p:nvSpPr>
        <p:spPr>
          <a:xfrm rot="0">
            <a:off x="321458" y="909537"/>
            <a:ext cx="4590799" cy="851695"/>
          </a:xfrm>
          <a:prstGeom prst="rect">
            <a:avLst/>
          </a:prstGeom>
        </p:spPr>
        <p:txBody>
          <a:bodyPr anchor="t" rtlCol="false" tIns="0" lIns="0" bIns="0" rIns="0">
            <a:spAutoFit/>
          </a:bodyPr>
          <a:lstStyle/>
          <a:p>
            <a:pPr algn="l">
              <a:lnSpc>
                <a:spcPts val="6194"/>
              </a:lnSpc>
            </a:pPr>
            <a:r>
              <a:rPr lang="en-US" sz="6732" b="true">
                <a:solidFill>
                  <a:srgbClr val="680F17"/>
                </a:solidFill>
                <a:latin typeface="Asap Condensed Bold"/>
                <a:ea typeface="Asap Condensed Bold"/>
                <a:cs typeface="Asap Condensed Bold"/>
                <a:sym typeface="Asap Condensed Bold"/>
              </a:rPr>
              <a:t>EFECTOS</a:t>
            </a:r>
          </a:p>
        </p:txBody>
      </p:sp>
      <p:sp>
        <p:nvSpPr>
          <p:cNvPr name="TextBox 59" id="59"/>
          <p:cNvSpPr txBox="true"/>
          <p:nvPr/>
        </p:nvSpPr>
        <p:spPr>
          <a:xfrm rot="0">
            <a:off x="529454" y="2502112"/>
            <a:ext cx="541280" cy="533581"/>
          </a:xfrm>
          <a:prstGeom prst="rect">
            <a:avLst/>
          </a:prstGeom>
        </p:spPr>
        <p:txBody>
          <a:bodyPr anchor="t" rtlCol="false" tIns="0" lIns="0" bIns="0" rIns="0">
            <a:spAutoFit/>
          </a:bodyPr>
          <a:lstStyle/>
          <a:p>
            <a:pPr algn="ctr">
              <a:lnSpc>
                <a:spcPts val="3874"/>
              </a:lnSpc>
            </a:pPr>
            <a:r>
              <a:rPr lang="en-US" b="true" sz="4211">
                <a:solidFill>
                  <a:srgbClr val="680F17"/>
                </a:solidFill>
                <a:latin typeface="Asap Condensed Bold"/>
                <a:ea typeface="Asap Condensed Bold"/>
                <a:cs typeface="Asap Condensed Bold"/>
                <a:sym typeface="Asap Condensed Bold"/>
              </a:rPr>
              <a:t>01</a:t>
            </a:r>
          </a:p>
        </p:txBody>
      </p:sp>
      <p:sp>
        <p:nvSpPr>
          <p:cNvPr name="TextBox 60" id="60"/>
          <p:cNvSpPr txBox="true"/>
          <p:nvPr/>
        </p:nvSpPr>
        <p:spPr>
          <a:xfrm rot="0">
            <a:off x="1470887" y="3562325"/>
            <a:ext cx="8850881" cy="116340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Al no haber material formativo para las distintas etapas del PIAAV de parte de la Coordinación Inspectorial, no se ha podido cristalizar la formación para los jóvenes en lo específicamente vocacional. </a:t>
            </a:r>
          </a:p>
        </p:txBody>
      </p:sp>
      <p:sp>
        <p:nvSpPr>
          <p:cNvPr name="TextBox 61" id="61"/>
          <p:cNvSpPr txBox="true"/>
          <p:nvPr/>
        </p:nvSpPr>
        <p:spPr>
          <a:xfrm rot="0">
            <a:off x="1470887" y="5213173"/>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Al no haber PLAAV, la mayoría de las obras no tiene actividades específicamente vocacionales planteadas, o bien articuladas. </a:t>
            </a:r>
          </a:p>
        </p:txBody>
      </p:sp>
      <p:sp>
        <p:nvSpPr>
          <p:cNvPr name="TextBox 62" id="62"/>
          <p:cNvSpPr txBox="true"/>
          <p:nvPr/>
        </p:nvSpPr>
        <p:spPr>
          <a:xfrm rot="0">
            <a:off x="1470887" y="6623090"/>
            <a:ext cx="8850881" cy="382356"/>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El material socializado no se ha aplicado en las obras.</a:t>
            </a:r>
            <a:r>
              <a:rPr lang="en-US" sz="2196">
                <a:solidFill>
                  <a:srgbClr val="FFFFFF"/>
                </a:solidFill>
                <a:latin typeface="DM Sans"/>
                <a:ea typeface="DM Sans"/>
                <a:cs typeface="DM Sans"/>
                <a:sym typeface="DM Sans"/>
              </a:rPr>
              <a:t> </a:t>
            </a:r>
          </a:p>
        </p:txBody>
      </p:sp>
      <p:sp>
        <p:nvSpPr>
          <p:cNvPr name="TextBox 63" id="63"/>
          <p:cNvSpPr txBox="true"/>
          <p:nvPr/>
        </p:nvSpPr>
        <p:spPr>
          <a:xfrm rot="0">
            <a:off x="1470887" y="7670852"/>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Al no haber un verdadero afianzamiento del PIAAV, no hubo un aterrizaje en los PEPS que permita ver resultados en el corto plazo.</a:t>
            </a:r>
            <a:r>
              <a:rPr lang="en-US" sz="2196">
                <a:solidFill>
                  <a:srgbClr val="FFFFFF"/>
                </a:solidFill>
                <a:latin typeface="DM Sans"/>
                <a:ea typeface="DM Sans"/>
                <a:cs typeface="DM Sans"/>
                <a:sym typeface="DM Sans"/>
              </a:rPr>
              <a:t> </a:t>
            </a:r>
          </a:p>
        </p:txBody>
      </p:sp>
      <p:sp>
        <p:nvSpPr>
          <p:cNvPr name="TextBox 64" id="64"/>
          <p:cNvSpPr txBox="true"/>
          <p:nvPr/>
        </p:nvSpPr>
        <p:spPr>
          <a:xfrm rot="0">
            <a:off x="1470887" y="2349712"/>
            <a:ext cx="8850881" cy="772881"/>
          </a:xfrm>
          <a:prstGeom prst="rect">
            <a:avLst/>
          </a:prstGeom>
        </p:spPr>
        <p:txBody>
          <a:bodyPr anchor="t" rtlCol="false" tIns="0" lIns="0" bIns="0" rIns="0">
            <a:spAutoFit/>
          </a:bodyPr>
          <a:lstStyle/>
          <a:p>
            <a:pPr algn="just">
              <a:lnSpc>
                <a:spcPts val="3075"/>
              </a:lnSpc>
            </a:pPr>
            <a:r>
              <a:rPr lang="en-US" sz="2196">
                <a:solidFill>
                  <a:srgbClr val="FFFFFF"/>
                </a:solidFill>
                <a:latin typeface="DM Sans"/>
                <a:ea typeface="DM Sans"/>
                <a:cs typeface="DM Sans"/>
                <a:sym typeface="DM Sans"/>
              </a:rPr>
              <a:t>La mayoría de las obras ha recibido las nociones básicas de lo que implica generar una buena cultura vocacional.</a:t>
            </a:r>
            <a:r>
              <a:rPr lang="en-US" sz="2196">
                <a:solidFill>
                  <a:srgbClr val="FFFFFF"/>
                </a:solidFill>
                <a:latin typeface="DM Sans"/>
                <a:ea typeface="DM Sans"/>
                <a:cs typeface="DM Sans"/>
                <a:sym typeface="DM Sans"/>
              </a:rPr>
              <a:t> </a:t>
            </a:r>
          </a:p>
        </p:txBody>
      </p:sp>
    </p:spTree>
  </p:cSld>
  <p:clrMapOvr>
    <a:masterClrMapping/>
  </p:clrMapOvr>
  <p:transition spd="fast">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DAGePuWrOWg</dc:identifier>
  <dcterms:modified xsi:type="dcterms:W3CDTF">2011-08-01T06:04:30Z</dcterms:modified>
  <cp:revision>1</cp:revision>
  <dc:title>ANIMACIÓN VOCACIONAL PRES 2025</dc:title>
</cp:coreProperties>
</file>